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259" r:id="rId3"/>
    <p:sldId id="258" r:id="rId4"/>
    <p:sldId id="262" r:id="rId5"/>
    <p:sldId id="268" r:id="rId6"/>
    <p:sldId id="306" r:id="rId7"/>
    <p:sldId id="314" r:id="rId8"/>
    <p:sldId id="315" r:id="rId9"/>
    <p:sldId id="311" r:id="rId10"/>
    <p:sldId id="312" r:id="rId11"/>
    <p:sldId id="313" r:id="rId12"/>
    <p:sldId id="308" r:id="rId13"/>
    <p:sldId id="307" r:id="rId14"/>
    <p:sldId id="310" r:id="rId15"/>
    <p:sldId id="263" r:id="rId16"/>
    <p:sldId id="279" r:id="rId17"/>
    <p:sldId id="309" r:id="rId18"/>
    <p:sldId id="260" r:id="rId19"/>
  </p:sldIdLst>
  <p:sldSz cx="12192000" cy="6858000"/>
  <p:notesSz cx="6858000" cy="9144000"/>
  <p:custDataLst>
    <p:tags r:id="rId2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>
        <p:scale>
          <a:sx n="50" d="100"/>
          <a:sy n="50" d="100"/>
        </p:scale>
        <p:origin x="1934" y="734"/>
      </p:cViewPr>
      <p:guideLst>
        <p:guide orient="horz" pos="2205"/>
        <p:guide pos="390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5" Type="http://schemas.openxmlformats.org/officeDocument/2006/relationships/tags" Target="tags/tag13.xml"/><Relationship Id="rId24" Type="http://schemas.openxmlformats.org/officeDocument/2006/relationships/tableStyles" Target="tableStyles.xml"/><Relationship Id="rId23" Type="http://schemas.openxmlformats.org/officeDocument/2006/relationships/viewProps" Target="viewProps.xml"/><Relationship Id="rId22" Type="http://schemas.openxmlformats.org/officeDocument/2006/relationships/presProps" Target="presProps.xml"/><Relationship Id="rId21" Type="http://schemas.openxmlformats.org/officeDocument/2006/relationships/handoutMaster" Target="handoutMasters/handoutMaster1.xml"/><Relationship Id="rId20" Type="http://schemas.openxmlformats.org/officeDocument/2006/relationships/notesMaster" Target="notesMasters/notesMaster1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31E42-6996-44A8-8862-A293C58E818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4AAFC1-4458-46FA-8DFD-0DD3B7F8E21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31E42-6996-44A8-8862-A293C58E818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4AAFC1-4458-46FA-8DFD-0DD3B7F8E21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31E42-6996-44A8-8862-A293C58E818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4AAFC1-4458-46FA-8DFD-0DD3B7F8E21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31E42-6996-44A8-8862-A293C58E818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4AAFC1-4458-46FA-8DFD-0DD3B7F8E21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31E42-6996-44A8-8862-A293C58E818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4AAFC1-4458-46FA-8DFD-0DD3B7F8E21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31E42-6996-44A8-8862-A293C58E818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4AAFC1-4458-46FA-8DFD-0DD3B7F8E21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31E42-6996-44A8-8862-A293C58E8181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4AAFC1-4458-46FA-8DFD-0DD3B7F8E21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31E42-6996-44A8-8862-A293C58E818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4AAFC1-4458-46FA-8DFD-0DD3B7F8E21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31E42-6996-44A8-8862-A293C58E8181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4AAFC1-4458-46FA-8DFD-0DD3B7F8E21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31E42-6996-44A8-8862-A293C58E818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4AAFC1-4458-46FA-8DFD-0DD3B7F8E21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31E42-6996-44A8-8862-A293C58E818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4AAFC1-4458-46FA-8DFD-0DD3B7F8E21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531E42-6996-44A8-8862-A293C58E818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4AAFC1-4458-46FA-8DFD-0DD3B7F8E21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7.xml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image" Target="../media/image29.png"/><Relationship Id="rId8" Type="http://schemas.openxmlformats.org/officeDocument/2006/relationships/image" Target="../media/image28.png"/><Relationship Id="rId7" Type="http://schemas.openxmlformats.org/officeDocument/2006/relationships/image" Target="../media/image27.png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3" Type="http://schemas.openxmlformats.org/officeDocument/2006/relationships/slideLayout" Target="../slideLayouts/slideLayout1.xml"/><Relationship Id="rId12" Type="http://schemas.openxmlformats.org/officeDocument/2006/relationships/tags" Target="../tags/tag8.xml"/><Relationship Id="rId11" Type="http://schemas.openxmlformats.org/officeDocument/2006/relationships/image" Target="../media/image31.png"/><Relationship Id="rId10" Type="http://schemas.openxmlformats.org/officeDocument/2006/relationships/image" Target="../media/image30.png"/><Relationship Id="rId1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9.xml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0.xml"/><Relationship Id="rId1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1.xml"/><Relationship Id="rId1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2.xml"/><Relationship Id="rId1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1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2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tags" Target="../tags/tag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4.xml"/><Relationship Id="rId7" Type="http://schemas.openxmlformats.org/officeDocument/2006/relationships/image" Target="../media/image14.png"/><Relationship Id="rId6" Type="http://schemas.openxmlformats.org/officeDocument/2006/relationships/image" Target="../media/image13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5.xml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6.xml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1040" y="3988538"/>
            <a:ext cx="7680960" cy="2869461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0" y="0"/>
            <a:ext cx="7929563" cy="3200400"/>
            <a:chOff x="0" y="0"/>
            <a:chExt cx="10572750" cy="4267200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0572750" cy="4267200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0572750" cy="4267200"/>
            </a:xfrm>
            <a:prstGeom prst="rect">
              <a:avLst/>
            </a:prstGeom>
          </p:spPr>
        </p:pic>
      </p:grpSp>
      <p:sp>
        <p:nvSpPr>
          <p:cNvPr id="8" name="文本框 7"/>
          <p:cNvSpPr txBox="1"/>
          <p:nvPr/>
        </p:nvSpPr>
        <p:spPr>
          <a:xfrm>
            <a:off x="1003935" y="2592705"/>
            <a:ext cx="10547985" cy="95313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zh-CN" altLang="en-US" sz="5600" dirty="0">
                <a:solidFill>
                  <a:schemeClr val="accent1"/>
                </a:solidFill>
                <a:latin typeface="锦绣宋体" panose="02000503000000000000" charset="-122"/>
                <a:ea typeface="锦绣宋体" panose="02000503000000000000" charset="-122"/>
              </a:rPr>
              <a:t>论文</a:t>
            </a:r>
            <a:r>
              <a:rPr lang="zh-CN" altLang="en-US" sz="5600" dirty="0">
                <a:solidFill>
                  <a:schemeClr val="accent1"/>
                </a:solidFill>
                <a:latin typeface="锦绣宋体" panose="02000503000000000000" charset="-122"/>
                <a:ea typeface="锦绣宋体" panose="02000503000000000000" charset="-122"/>
              </a:rPr>
              <a:t>汇报</a:t>
            </a:r>
            <a:endParaRPr lang="zh-CN" altLang="en-US" sz="5600" dirty="0">
              <a:solidFill>
                <a:schemeClr val="accent1"/>
              </a:solidFill>
              <a:latin typeface="锦绣宋体" panose="02000503000000000000" charset="-122"/>
              <a:ea typeface="锦绣宋体" panose="02000503000000000000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025929" y="3562359"/>
            <a:ext cx="6141220" cy="4863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900" dirty="0">
                <a:solidFill>
                  <a:schemeClr val="accent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Lorem ipsum dolor sit </a:t>
            </a:r>
            <a:r>
              <a:rPr lang="en-US" altLang="zh-CN" sz="900" dirty="0" err="1">
                <a:solidFill>
                  <a:schemeClr val="accent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amet</a:t>
            </a:r>
            <a:r>
              <a:rPr lang="en-US" altLang="zh-CN" sz="900" dirty="0">
                <a:solidFill>
                  <a:schemeClr val="accent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, please add your text here, lorem ipsum dolor sit </a:t>
            </a:r>
            <a:r>
              <a:rPr lang="en-US" altLang="zh-CN" sz="900" dirty="0" err="1">
                <a:solidFill>
                  <a:schemeClr val="accent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amet</a:t>
            </a:r>
            <a:r>
              <a:rPr lang="en-US" altLang="zh-CN" sz="900" dirty="0">
                <a:solidFill>
                  <a:schemeClr val="accent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, please add your text here , lorem ipsum dolor sit </a:t>
            </a:r>
            <a:r>
              <a:rPr lang="en-US" altLang="zh-CN" sz="900" dirty="0" err="1">
                <a:solidFill>
                  <a:schemeClr val="accent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amet</a:t>
            </a:r>
            <a:r>
              <a:rPr lang="en-US" altLang="zh-CN" sz="900" dirty="0">
                <a:solidFill>
                  <a:schemeClr val="accent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, please add your text here , lorem ipsum dolor sit </a:t>
            </a:r>
            <a:r>
              <a:rPr lang="en-US" altLang="zh-CN" sz="900" dirty="0" err="1">
                <a:solidFill>
                  <a:schemeClr val="accent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amet</a:t>
            </a:r>
            <a:r>
              <a:rPr lang="en-US" altLang="zh-CN" sz="900" dirty="0">
                <a:solidFill>
                  <a:schemeClr val="accent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, please add your text here</a:t>
            </a:r>
            <a:endParaRPr lang="zh-CN" altLang="en-US" sz="900" dirty="0">
              <a:solidFill>
                <a:schemeClr val="accent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4629150" y="4260215"/>
            <a:ext cx="3596640" cy="194310"/>
            <a:chOff x="5055407" y="4351567"/>
            <a:chExt cx="2544144" cy="246645"/>
          </a:xfrm>
        </p:grpSpPr>
        <p:sp>
          <p:nvSpPr>
            <p:cNvPr id="13" name="矩形: 圆角 12"/>
            <p:cNvSpPr/>
            <p:nvPr/>
          </p:nvSpPr>
          <p:spPr>
            <a:xfrm>
              <a:off x="5055407" y="4351567"/>
              <a:ext cx="877694" cy="246645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dist"/>
              <a:r>
                <a:rPr lang="zh-CN" altLang="en-US" sz="700" dirty="0">
                  <a:solidFill>
                    <a:schemeClr val="bg1"/>
                  </a:solidFill>
                  <a:latin typeface="锦绣宋体" panose="02000503000000000000" charset="-122"/>
                  <a:ea typeface="锦绣宋体" panose="02000503000000000000" charset="-122"/>
                </a:rPr>
                <a:t>汇报人：</a:t>
              </a:r>
              <a:r>
                <a:rPr lang="zh-CN" altLang="en-US" sz="700" dirty="0" err="1">
                  <a:solidFill>
                    <a:schemeClr val="bg1"/>
                  </a:solidFill>
                  <a:latin typeface="锦绣宋体" panose="02000503000000000000" charset="-122"/>
                  <a:ea typeface="锦绣宋体" panose="02000503000000000000" charset="-122"/>
                  <a:sym typeface="逐浪金农书法体" panose="03000509000000000000" charset="-122"/>
                </a:rPr>
                <a:t>叶顺龙</a:t>
              </a:r>
              <a:endParaRPr lang="zh-CN" altLang="en-US" sz="700" dirty="0" err="1">
                <a:solidFill>
                  <a:schemeClr val="bg1"/>
                </a:solidFill>
                <a:latin typeface="锦绣宋体" panose="02000503000000000000" charset="-122"/>
                <a:ea typeface="锦绣宋体" panose="02000503000000000000" charset="-122"/>
                <a:sym typeface="逐浪金农书法体" panose="03000509000000000000" charset="-122"/>
              </a:endParaRPr>
            </a:p>
          </p:txBody>
        </p:sp>
        <p:sp>
          <p:nvSpPr>
            <p:cNvPr id="14" name="矩形: 圆角 13"/>
            <p:cNvSpPr/>
            <p:nvPr/>
          </p:nvSpPr>
          <p:spPr>
            <a:xfrm>
              <a:off x="6342092" y="4351567"/>
              <a:ext cx="1257459" cy="246645"/>
            </a:xfrm>
            <a:prstGeom prst="roundRect">
              <a:avLst>
                <a:gd name="adj" fmla="val 50000"/>
              </a:avLst>
            </a:prstGeom>
            <a:noFill/>
            <a:ln w="95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dist"/>
              <a:r>
                <a:rPr lang="zh-CN" altLang="en-US" sz="700" dirty="0">
                  <a:solidFill>
                    <a:schemeClr val="accent1"/>
                  </a:solidFill>
                  <a:latin typeface="锦绣宋体" panose="02000503000000000000" charset="-122"/>
                  <a:ea typeface="锦绣宋体" panose="02000503000000000000" charset="-122"/>
                </a:rPr>
                <a:t>杨严平</a:t>
              </a:r>
              <a:r>
                <a:rPr lang="en-US" altLang="zh-CN" sz="700" dirty="0">
                  <a:solidFill>
                    <a:schemeClr val="accent1"/>
                  </a:solidFill>
                  <a:latin typeface="锦绣宋体" panose="02000503000000000000" charset="-122"/>
                  <a:ea typeface="锦绣宋体" panose="02000503000000000000" charset="-122"/>
                </a:rPr>
                <a:t> </a:t>
              </a:r>
              <a:r>
                <a:rPr lang="zh-CN" altLang="en-US" sz="700" dirty="0">
                  <a:solidFill>
                    <a:schemeClr val="accent1"/>
                  </a:solidFill>
                  <a:latin typeface="锦绣宋体" panose="02000503000000000000" charset="-122"/>
                  <a:ea typeface="锦绣宋体" panose="02000503000000000000" charset="-122"/>
                </a:rPr>
                <a:t>徐逸飘</a:t>
              </a:r>
              <a:r>
                <a:rPr lang="en-US" altLang="zh-CN" sz="700" dirty="0">
                  <a:solidFill>
                    <a:schemeClr val="accent1"/>
                  </a:solidFill>
                  <a:latin typeface="锦绣宋体" panose="02000503000000000000" charset="-122"/>
                  <a:ea typeface="锦绣宋体" panose="02000503000000000000" charset="-122"/>
                </a:rPr>
                <a:t> </a:t>
              </a:r>
              <a:r>
                <a:rPr lang="zh-CN" altLang="en-US" sz="700" dirty="0">
                  <a:solidFill>
                    <a:schemeClr val="accent1"/>
                  </a:solidFill>
                  <a:latin typeface="锦绣宋体" panose="02000503000000000000" charset="-122"/>
                  <a:ea typeface="锦绣宋体" panose="02000503000000000000" charset="-122"/>
                </a:rPr>
                <a:t>邰星</a:t>
              </a:r>
              <a:r>
                <a:rPr lang="zh-CN" altLang="en-US" sz="700" dirty="0">
                  <a:solidFill>
                    <a:schemeClr val="accent1"/>
                  </a:solidFill>
                  <a:latin typeface="锦绣宋体" panose="02000503000000000000" charset="-122"/>
                  <a:ea typeface="锦绣宋体" panose="02000503000000000000" charset="-122"/>
                </a:rPr>
                <a:t>泽</a:t>
              </a:r>
              <a:endParaRPr lang="zh-CN" altLang="en-US" sz="700" dirty="0">
                <a:solidFill>
                  <a:schemeClr val="accent1"/>
                </a:solidFill>
                <a:latin typeface="锦绣宋体" panose="02000503000000000000" charset="-122"/>
                <a:ea typeface="锦绣宋体" panose="02000503000000000000" charset="-122"/>
              </a:endParaRPr>
            </a:p>
          </p:txBody>
        </p:sp>
      </p:grpSp>
      <p:sp>
        <p:nvSpPr>
          <p:cNvPr id="3" name="矩形 2"/>
          <p:cNvSpPr/>
          <p:nvPr/>
        </p:nvSpPr>
        <p:spPr>
          <a:xfrm>
            <a:off x="3788780" y="2168628"/>
            <a:ext cx="4614440" cy="275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zh-CN" altLang="en-US" sz="1200" dirty="0">
                <a:solidFill>
                  <a:schemeClr val="accent1"/>
                </a:solidFill>
                <a:latin typeface="锦绣宋体" panose="02000503000000000000" charset="-122"/>
                <a:ea typeface="锦绣宋体" panose="02000503000000000000" charset="-122"/>
                <a:sym typeface="+mn-ea"/>
              </a:rPr>
              <a:t>「</a:t>
            </a:r>
            <a:r>
              <a:rPr lang="zh-CN" altLang="en-US" sz="1200" dirty="0">
                <a:solidFill>
                  <a:schemeClr val="accent1"/>
                </a:solidFill>
                <a:latin typeface="锦绣宋体" panose="02000503000000000000" charset="-122"/>
                <a:ea typeface="锦绣宋体" panose="02000503000000000000" charset="-122"/>
                <a:sym typeface="+mn-ea"/>
              </a:rPr>
              <a:t>图像分析基础</a:t>
            </a:r>
            <a:r>
              <a:rPr lang="zh-CN" altLang="en-US" sz="1200" dirty="0">
                <a:solidFill>
                  <a:schemeClr val="accent1"/>
                </a:solidFill>
                <a:latin typeface="锦绣宋体" panose="02000503000000000000" charset="-122"/>
                <a:ea typeface="锦绣宋体" panose="02000503000000000000" charset="-122"/>
                <a:sym typeface="+mn-ea"/>
              </a:rPr>
              <a:t>」论文</a:t>
            </a:r>
            <a:r>
              <a:rPr lang="zh-CN" altLang="en-US" sz="1200" dirty="0">
                <a:solidFill>
                  <a:schemeClr val="accent1"/>
                </a:solidFill>
                <a:latin typeface="锦绣宋体" panose="02000503000000000000" charset="-122"/>
                <a:ea typeface="锦绣宋体" panose="02000503000000000000" charset="-122"/>
                <a:sym typeface="+mn-ea"/>
              </a:rPr>
              <a:t>汇报报告</a:t>
            </a:r>
            <a:endParaRPr lang="zh-CN" altLang="en-US" sz="1200" dirty="0">
              <a:solidFill>
                <a:schemeClr val="accent1"/>
              </a:solidFill>
              <a:latin typeface="锦绣宋体" panose="02000503000000000000" charset="-122"/>
              <a:ea typeface="锦绣宋体" panose="02000503000000000000" charset="-122"/>
              <a:cs typeface="Calibri Light" panose="020F030202020403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463630" y="925075"/>
            <a:ext cx="11230530" cy="0"/>
            <a:chOff x="585550" y="727790"/>
            <a:chExt cx="11230530" cy="0"/>
          </a:xfrm>
        </p:grpSpPr>
        <p:cxnSp>
          <p:nvCxnSpPr>
            <p:cNvPr id="12" name="直接连接符 11"/>
            <p:cNvCxnSpPr/>
            <p:nvPr/>
          </p:nvCxnSpPr>
          <p:spPr>
            <a:xfrm>
              <a:off x="585550" y="727790"/>
              <a:ext cx="798654" cy="0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/>
          </p:nvCxnSpPr>
          <p:spPr>
            <a:xfrm>
              <a:off x="1384204" y="727790"/>
              <a:ext cx="10431876" cy="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文本框 13"/>
          <p:cNvSpPr txBox="1"/>
          <p:nvPr/>
        </p:nvSpPr>
        <p:spPr>
          <a:xfrm>
            <a:off x="1262284" y="348976"/>
            <a:ext cx="3196942" cy="46037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zh-CN" altLang="en-US" sz="2400" spc="600" dirty="0">
                <a:solidFill>
                  <a:schemeClr val="accent1"/>
                </a:solidFill>
                <a:latin typeface="锦绣宋体" panose="02000503000000000000" charset="-122"/>
                <a:ea typeface="锦绣宋体" panose="02000503000000000000" charset="-122"/>
              </a:rPr>
              <a:t>论文</a:t>
            </a:r>
            <a:r>
              <a:rPr lang="zh-CN" altLang="en-US" sz="2400" spc="600" dirty="0">
                <a:solidFill>
                  <a:schemeClr val="accent1"/>
                </a:solidFill>
                <a:latin typeface="锦绣宋体" panose="02000503000000000000" charset="-122"/>
                <a:ea typeface="锦绣宋体" panose="02000503000000000000" charset="-122"/>
              </a:rPr>
              <a:t>汇报</a:t>
            </a:r>
            <a:endParaRPr lang="zh-CN" altLang="en-US" sz="2400" spc="600" dirty="0">
              <a:solidFill>
                <a:schemeClr val="accent1"/>
              </a:solidFill>
              <a:latin typeface="锦绣宋体" panose="02000503000000000000" charset="-122"/>
              <a:ea typeface="锦绣宋体" panose="02000503000000000000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295773" y="287420"/>
            <a:ext cx="1217706" cy="58356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en-US" altLang="zh-CN" sz="3200">
                <a:solidFill>
                  <a:schemeClr val="accent1"/>
                </a:solidFill>
                <a:latin typeface="锦绣宋体" panose="02000503000000000000" charset="-122"/>
                <a:ea typeface="锦绣宋体" panose="02000503000000000000" charset="-122"/>
              </a:rPr>
              <a:t>01</a:t>
            </a:r>
            <a:endParaRPr lang="zh-CN" altLang="en-US" sz="3200" dirty="0">
              <a:solidFill>
                <a:schemeClr val="accent1"/>
              </a:solidFill>
              <a:latin typeface="锦绣宋体" panose="02000503000000000000" charset="-122"/>
              <a:ea typeface="锦绣宋体" panose="02000503000000000000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75405" y="1155065"/>
            <a:ext cx="7686675" cy="380047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8025" y="2910205"/>
            <a:ext cx="5735955" cy="388556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463630" y="925075"/>
            <a:ext cx="11230530" cy="0"/>
            <a:chOff x="585550" y="727790"/>
            <a:chExt cx="11230530" cy="0"/>
          </a:xfrm>
        </p:grpSpPr>
        <p:cxnSp>
          <p:nvCxnSpPr>
            <p:cNvPr id="12" name="直接连接符 11"/>
            <p:cNvCxnSpPr/>
            <p:nvPr/>
          </p:nvCxnSpPr>
          <p:spPr>
            <a:xfrm>
              <a:off x="585550" y="727790"/>
              <a:ext cx="798654" cy="0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/>
          </p:nvCxnSpPr>
          <p:spPr>
            <a:xfrm>
              <a:off x="1384204" y="727790"/>
              <a:ext cx="10431876" cy="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文本框 13"/>
          <p:cNvSpPr txBox="1"/>
          <p:nvPr/>
        </p:nvSpPr>
        <p:spPr>
          <a:xfrm>
            <a:off x="1262284" y="348976"/>
            <a:ext cx="3196942" cy="46037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zh-CN" altLang="en-US" sz="2400" spc="600" dirty="0">
                <a:solidFill>
                  <a:schemeClr val="accent1"/>
                </a:solidFill>
                <a:latin typeface="锦绣宋体" panose="02000503000000000000" charset="-122"/>
                <a:ea typeface="锦绣宋体" panose="02000503000000000000" charset="-122"/>
              </a:rPr>
              <a:t>论文</a:t>
            </a:r>
            <a:r>
              <a:rPr lang="zh-CN" altLang="en-US" sz="2400" spc="600" dirty="0">
                <a:solidFill>
                  <a:schemeClr val="accent1"/>
                </a:solidFill>
                <a:latin typeface="锦绣宋体" panose="02000503000000000000" charset="-122"/>
                <a:ea typeface="锦绣宋体" panose="02000503000000000000" charset="-122"/>
              </a:rPr>
              <a:t>汇报</a:t>
            </a:r>
            <a:endParaRPr lang="zh-CN" altLang="en-US" sz="2400" spc="600" dirty="0">
              <a:solidFill>
                <a:schemeClr val="accent1"/>
              </a:solidFill>
              <a:latin typeface="锦绣宋体" panose="02000503000000000000" charset="-122"/>
              <a:ea typeface="锦绣宋体" panose="02000503000000000000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295773" y="287420"/>
            <a:ext cx="1217706" cy="58356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en-US" altLang="zh-CN" sz="3200">
                <a:solidFill>
                  <a:schemeClr val="accent1"/>
                </a:solidFill>
                <a:latin typeface="锦绣宋体" panose="02000503000000000000" charset="-122"/>
                <a:ea typeface="锦绣宋体" panose="02000503000000000000" charset="-122"/>
              </a:rPr>
              <a:t>01</a:t>
            </a:r>
            <a:endParaRPr lang="zh-CN" altLang="en-US" sz="3200" dirty="0">
              <a:solidFill>
                <a:schemeClr val="accent1"/>
              </a:solidFill>
              <a:latin typeface="锦绣宋体" panose="02000503000000000000" charset="-122"/>
              <a:ea typeface="锦绣宋体" panose="02000503000000000000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5910" y="1445895"/>
            <a:ext cx="5734050" cy="62293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1295" y="2589530"/>
            <a:ext cx="3383280" cy="343662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6490" y="1515110"/>
            <a:ext cx="1367155" cy="1367155"/>
          </a:xfrm>
          <a:prstGeom prst="rect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7370" y="1515110"/>
            <a:ext cx="1366520" cy="135636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27615" y="1499235"/>
            <a:ext cx="1377315" cy="137223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9030" y="3369945"/>
            <a:ext cx="1361440" cy="1367155"/>
          </a:xfrm>
          <a:prstGeom prst="rect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67370" y="3369945"/>
            <a:ext cx="1377315" cy="135128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41585" y="3359150"/>
            <a:ext cx="1362075" cy="1362075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03315" y="5166995"/>
            <a:ext cx="1367155" cy="1377950"/>
          </a:xfrm>
          <a:prstGeom prst="rect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83245" y="5166995"/>
            <a:ext cx="1361440" cy="1372235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137775" y="5166995"/>
            <a:ext cx="1361440" cy="1372235"/>
          </a:xfrm>
          <a:prstGeom prst="rect">
            <a:avLst/>
          </a:prstGeom>
        </p:spPr>
      </p:pic>
      <p:sp>
        <p:nvSpPr>
          <p:cNvPr id="22" name="文本框 21"/>
          <p:cNvSpPr txBox="1"/>
          <p:nvPr/>
        </p:nvSpPr>
        <p:spPr>
          <a:xfrm>
            <a:off x="7379970" y="1077595"/>
            <a:ext cx="312547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b="1" u="sng">
                <a:solidFill>
                  <a:schemeClr val="accent4">
                    <a:lumMod val="50000"/>
                  </a:schemeClr>
                </a:solidFill>
              </a:rPr>
              <a:t>Surface Normal Estimation</a:t>
            </a:r>
            <a:endParaRPr lang="zh-CN" altLang="en-US" b="1" u="sng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7907020" y="2969895"/>
            <a:ext cx="207137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b="1" u="sng">
                <a:solidFill>
                  <a:schemeClr val="accent4">
                    <a:lumMod val="50000"/>
                  </a:schemeClr>
                </a:solidFill>
              </a:rPr>
              <a:t>Depth Estimation</a:t>
            </a:r>
            <a:endParaRPr lang="zh-CN" altLang="en-US"/>
          </a:p>
        </p:txBody>
      </p:sp>
      <p:sp>
        <p:nvSpPr>
          <p:cNvPr id="24" name="文本框 23"/>
          <p:cNvSpPr txBox="1"/>
          <p:nvPr/>
        </p:nvSpPr>
        <p:spPr>
          <a:xfrm>
            <a:off x="6281420" y="4794885"/>
            <a:ext cx="54686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buClrTx/>
              <a:buSzTx/>
              <a:buFontTx/>
            </a:pPr>
            <a:r>
              <a:rPr lang="zh-CN" altLang="en-US" b="1" u="sng">
                <a:solidFill>
                  <a:schemeClr val="accent4">
                    <a:lumMod val="50000"/>
                  </a:schemeClr>
                </a:solidFill>
              </a:rPr>
              <a:t>Surface Normals Extracted from Predicted Depth</a:t>
            </a:r>
            <a:endParaRPr lang="zh-CN" altLang="en-US" b="1" u="sng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6401435" y="1146810"/>
            <a:ext cx="75819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b="1">
                <a:solidFill>
                  <a:srgbClr val="002060"/>
                </a:solidFill>
              </a:rPr>
              <a:t>3DCC</a:t>
            </a:r>
            <a:endParaRPr lang="en-US" altLang="zh-CN" b="1">
              <a:solidFill>
                <a:srgbClr val="002060"/>
              </a:solidFill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2254885" y="6238240"/>
            <a:ext cx="181673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400">
                <a:solidFill>
                  <a:schemeClr val="bg1">
                    <a:lumMod val="50000"/>
                  </a:schemeClr>
                </a:solidFill>
              </a:rPr>
              <a:t>has pretrained model</a:t>
            </a:r>
            <a:endParaRPr lang="en-US" altLang="zh-CN" sz="1400">
              <a:solidFill>
                <a:schemeClr val="bg1">
                  <a:lumMod val="50000"/>
                </a:schemeClr>
              </a:solidFill>
            </a:endParaRPr>
          </a:p>
        </p:txBody>
      </p:sp>
    </p:spTree>
    <p:custDataLst>
      <p:tags r:id="rId12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463630" y="925075"/>
            <a:ext cx="11230530" cy="0"/>
            <a:chOff x="585550" y="727790"/>
            <a:chExt cx="11230530" cy="0"/>
          </a:xfrm>
        </p:grpSpPr>
        <p:cxnSp>
          <p:nvCxnSpPr>
            <p:cNvPr id="12" name="直接连接符 11"/>
            <p:cNvCxnSpPr/>
            <p:nvPr/>
          </p:nvCxnSpPr>
          <p:spPr>
            <a:xfrm>
              <a:off x="585550" y="727790"/>
              <a:ext cx="798654" cy="0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/>
          </p:nvCxnSpPr>
          <p:spPr>
            <a:xfrm>
              <a:off x="1384204" y="727790"/>
              <a:ext cx="10431876" cy="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文本框 13"/>
          <p:cNvSpPr txBox="1"/>
          <p:nvPr/>
        </p:nvSpPr>
        <p:spPr>
          <a:xfrm>
            <a:off x="1262284" y="348976"/>
            <a:ext cx="3196942" cy="46037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zh-CN" altLang="en-US" sz="2400" spc="600" dirty="0">
                <a:solidFill>
                  <a:schemeClr val="accent1"/>
                </a:solidFill>
                <a:latin typeface="锦绣宋体" panose="02000503000000000000" charset="-122"/>
                <a:ea typeface="锦绣宋体" panose="02000503000000000000" charset="-122"/>
              </a:rPr>
              <a:t>论文</a:t>
            </a:r>
            <a:r>
              <a:rPr lang="zh-CN" altLang="en-US" sz="2400" spc="600" dirty="0">
                <a:solidFill>
                  <a:schemeClr val="accent1"/>
                </a:solidFill>
                <a:latin typeface="锦绣宋体" panose="02000503000000000000" charset="-122"/>
                <a:ea typeface="锦绣宋体" panose="02000503000000000000" charset="-122"/>
              </a:rPr>
              <a:t>汇报</a:t>
            </a:r>
            <a:endParaRPr lang="zh-CN" altLang="en-US" sz="2400" spc="600" dirty="0">
              <a:solidFill>
                <a:schemeClr val="accent1"/>
              </a:solidFill>
              <a:latin typeface="锦绣宋体" panose="02000503000000000000" charset="-122"/>
              <a:ea typeface="锦绣宋体" panose="02000503000000000000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295773" y="287420"/>
            <a:ext cx="1217706" cy="58356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en-US" altLang="zh-CN" sz="3200">
                <a:solidFill>
                  <a:schemeClr val="accent1"/>
                </a:solidFill>
                <a:latin typeface="锦绣宋体" panose="02000503000000000000" charset="-122"/>
                <a:ea typeface="锦绣宋体" panose="02000503000000000000" charset="-122"/>
              </a:rPr>
              <a:t>01</a:t>
            </a:r>
            <a:endParaRPr lang="zh-CN" altLang="en-US" sz="3200" dirty="0">
              <a:solidFill>
                <a:schemeClr val="accent1"/>
              </a:solidFill>
              <a:latin typeface="锦绣宋体" panose="02000503000000000000" charset="-122"/>
              <a:ea typeface="锦绣宋体" panose="02000503000000000000" charset="-122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90520" y="1830705"/>
            <a:ext cx="6134100" cy="1190625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8295" y="3675380"/>
            <a:ext cx="9604375" cy="217741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463630" y="925075"/>
            <a:ext cx="11230530" cy="0"/>
            <a:chOff x="585550" y="727790"/>
            <a:chExt cx="11230530" cy="0"/>
          </a:xfrm>
        </p:grpSpPr>
        <p:cxnSp>
          <p:nvCxnSpPr>
            <p:cNvPr id="12" name="直接连接符 11"/>
            <p:cNvCxnSpPr/>
            <p:nvPr/>
          </p:nvCxnSpPr>
          <p:spPr>
            <a:xfrm>
              <a:off x="585550" y="727790"/>
              <a:ext cx="798654" cy="0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/>
          </p:nvCxnSpPr>
          <p:spPr>
            <a:xfrm>
              <a:off x="1384204" y="727790"/>
              <a:ext cx="10431876" cy="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文本框 13"/>
          <p:cNvSpPr txBox="1"/>
          <p:nvPr/>
        </p:nvSpPr>
        <p:spPr>
          <a:xfrm>
            <a:off x="1262284" y="348976"/>
            <a:ext cx="3196942" cy="46037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zh-CN" altLang="en-US" sz="2400" spc="600" dirty="0">
                <a:solidFill>
                  <a:schemeClr val="accent1"/>
                </a:solidFill>
                <a:latin typeface="锦绣宋体" panose="02000503000000000000" charset="-122"/>
                <a:ea typeface="锦绣宋体" panose="02000503000000000000" charset="-122"/>
              </a:rPr>
              <a:t>论文</a:t>
            </a:r>
            <a:r>
              <a:rPr lang="zh-CN" altLang="en-US" sz="2400" spc="600" dirty="0">
                <a:solidFill>
                  <a:schemeClr val="accent1"/>
                </a:solidFill>
                <a:latin typeface="锦绣宋体" panose="02000503000000000000" charset="-122"/>
                <a:ea typeface="锦绣宋体" panose="02000503000000000000" charset="-122"/>
              </a:rPr>
              <a:t>汇报</a:t>
            </a:r>
            <a:endParaRPr lang="zh-CN" altLang="en-US" sz="2400" spc="600" dirty="0">
              <a:solidFill>
                <a:schemeClr val="accent1"/>
              </a:solidFill>
              <a:latin typeface="锦绣宋体" panose="02000503000000000000" charset="-122"/>
              <a:ea typeface="锦绣宋体" panose="02000503000000000000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295773" y="287420"/>
            <a:ext cx="1217706" cy="58356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en-US" altLang="zh-CN" sz="3200">
                <a:solidFill>
                  <a:schemeClr val="accent1"/>
                </a:solidFill>
                <a:latin typeface="锦绣宋体" panose="02000503000000000000" charset="-122"/>
                <a:ea typeface="锦绣宋体" panose="02000503000000000000" charset="-122"/>
              </a:rPr>
              <a:t>01</a:t>
            </a:r>
            <a:endParaRPr lang="zh-CN" altLang="en-US" sz="3200" dirty="0">
              <a:solidFill>
                <a:schemeClr val="accent1"/>
              </a:solidFill>
              <a:latin typeface="锦绣宋体" panose="02000503000000000000" charset="-122"/>
              <a:ea typeface="锦绣宋体" panose="02000503000000000000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13205" y="1143000"/>
            <a:ext cx="9522460" cy="479615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430780" y="6156960"/>
            <a:ext cx="808355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b="1"/>
              <a:t>3DCC incurs </a:t>
            </a:r>
            <a:r>
              <a:rPr lang="zh-CN" altLang="en-US" b="1">
                <a:solidFill>
                  <a:schemeClr val="accent4">
                    <a:lumMod val="60000"/>
                    <a:lumOff val="40000"/>
                  </a:schemeClr>
                </a:solidFill>
              </a:rPr>
              <a:t>less </a:t>
            </a:r>
            <a:r>
              <a:rPr lang="zh-CN" altLang="en-US" b="1"/>
              <a:t>correlations both</a:t>
            </a:r>
            <a:r>
              <a:rPr lang="en-US" altLang="zh-CN" b="1"/>
              <a:t> </a:t>
            </a:r>
            <a:r>
              <a:rPr lang="zh-CN" altLang="en-US" b="1"/>
              <a:t>intra-benchmark</a:t>
            </a:r>
            <a:r>
              <a:rPr lang="en-US" altLang="zh-CN" b="1"/>
              <a:t> (since using more info)</a:t>
            </a:r>
            <a:endParaRPr lang="zh-CN" altLang="en-US" b="1"/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1040" y="3988538"/>
            <a:ext cx="7680960" cy="2869461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0" y="0"/>
            <a:ext cx="7929563" cy="3200400"/>
            <a:chOff x="0" y="0"/>
            <a:chExt cx="10572750" cy="4267200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0572750" cy="4267200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0572750" cy="4267200"/>
            </a:xfrm>
            <a:prstGeom prst="rect">
              <a:avLst/>
            </a:prstGeom>
          </p:spPr>
        </p:pic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1040" y="3988538"/>
            <a:ext cx="7680960" cy="2869461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4393211" y="2944765"/>
            <a:ext cx="3405578" cy="46037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zh-CN" altLang="en-US" sz="2400" spc="300" dirty="0">
                <a:solidFill>
                  <a:schemeClr val="accent1"/>
                </a:solidFill>
                <a:latin typeface="锦绣宋体" panose="02000503000000000000" charset="-122"/>
                <a:ea typeface="锦绣宋体" panose="02000503000000000000" charset="-122"/>
              </a:rPr>
              <a:t>论文</a:t>
            </a:r>
            <a:r>
              <a:rPr lang="zh-CN" altLang="en-US" sz="2400" spc="300" dirty="0">
                <a:solidFill>
                  <a:schemeClr val="accent1"/>
                </a:solidFill>
                <a:latin typeface="锦绣宋体" panose="02000503000000000000" charset="-122"/>
                <a:ea typeface="锦绣宋体" panose="02000503000000000000" charset="-122"/>
              </a:rPr>
              <a:t>评价</a:t>
            </a:r>
            <a:endParaRPr lang="zh-CN" altLang="en-US" sz="2400" spc="300" dirty="0">
              <a:solidFill>
                <a:schemeClr val="accent1"/>
              </a:solidFill>
              <a:latin typeface="锦绣宋体" panose="02000503000000000000" charset="-122"/>
              <a:ea typeface="锦绣宋体" panose="02000503000000000000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4545900" y="3394855"/>
            <a:ext cx="3100200" cy="694101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900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Lorem ipsum dolor sit </a:t>
            </a:r>
            <a:r>
              <a:rPr lang="en-US" altLang="zh-CN" sz="900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amet</a:t>
            </a:r>
            <a:r>
              <a:rPr lang="en-US" altLang="zh-CN" sz="900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please add your text here, lorem ipsum dolor sit </a:t>
            </a:r>
            <a:r>
              <a:rPr lang="en-US" altLang="zh-CN" sz="900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amet</a:t>
            </a:r>
            <a:r>
              <a:rPr lang="en-US" altLang="zh-CN" sz="900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please add your text here , lorem ipsum dolor sit </a:t>
            </a:r>
            <a:r>
              <a:rPr lang="en-US" altLang="zh-CN" sz="900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amet</a:t>
            </a:r>
            <a:r>
              <a:rPr lang="en-US" altLang="zh-CN" sz="900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please add your text here</a:t>
            </a:r>
            <a:endParaRPr lang="zh-CN" altLang="en-US" sz="900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矩形: 圆角 16"/>
          <p:cNvSpPr/>
          <p:nvPr/>
        </p:nvSpPr>
        <p:spPr>
          <a:xfrm>
            <a:off x="5454511" y="2408865"/>
            <a:ext cx="1282979" cy="32986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  <a:latin typeface="锦绣宋体" panose="02000503000000000000" charset="-122"/>
                <a:ea typeface="锦绣宋体" panose="02000503000000000000" charset="-122"/>
              </a:rPr>
              <a:t>Part  02</a:t>
            </a:r>
            <a:endParaRPr lang="zh-CN" altLang="en-US" sz="1600" dirty="0">
              <a:solidFill>
                <a:schemeClr val="bg1"/>
              </a:solidFill>
              <a:latin typeface="锦绣宋体" panose="02000503000000000000" charset="-122"/>
              <a:ea typeface="锦绣宋体" panose="02000503000000000000" charset="-122"/>
            </a:endParaRPr>
          </a:p>
        </p:txBody>
      </p:sp>
      <p:cxnSp>
        <p:nvCxnSpPr>
          <p:cNvPr id="18" name="直接连接符 17"/>
          <p:cNvCxnSpPr/>
          <p:nvPr/>
        </p:nvCxnSpPr>
        <p:spPr>
          <a:xfrm>
            <a:off x="4794042" y="4277585"/>
            <a:ext cx="2603916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1130935" y="5022850"/>
            <a:ext cx="1063625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b="1">
                <a:solidFill>
                  <a:schemeClr val="accent6">
                    <a:lumMod val="75000"/>
                  </a:schemeClr>
                </a:solidFill>
              </a:rPr>
              <a:t>Adaptive Contour Noise</a:t>
            </a:r>
            <a:r>
              <a:rPr lang="en-US" altLang="zh-CN"/>
              <a:t> Generation Model for Semi-supervised 3D Medical Data Segmentation</a:t>
            </a:r>
            <a:endParaRPr lang="en-US" altLang="zh-CN"/>
          </a:p>
        </p:txBody>
      </p:sp>
      <p:sp>
        <p:nvSpPr>
          <p:cNvPr id="3" name="文本框 2"/>
          <p:cNvSpPr txBox="1"/>
          <p:nvPr/>
        </p:nvSpPr>
        <p:spPr>
          <a:xfrm>
            <a:off x="2889885" y="4465955"/>
            <a:ext cx="677100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b="1">
                <a:solidFill>
                  <a:schemeClr val="accent4">
                    <a:lumMod val="75000"/>
                  </a:schemeClr>
                </a:solidFill>
              </a:rPr>
              <a:t>3D</a:t>
            </a:r>
            <a:r>
              <a:rPr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b="1">
                <a:solidFill>
                  <a:schemeClr val="accent5">
                    <a:lumMod val="75000"/>
                  </a:schemeClr>
                </a:solidFill>
              </a:rPr>
              <a:t>Common </a:t>
            </a:r>
            <a:r>
              <a:rPr b="1">
                <a:solidFill>
                  <a:srgbClr val="C00000"/>
                </a:solidFill>
              </a:rPr>
              <a:t>Corruptions </a:t>
            </a:r>
            <a:r>
              <a:t>and Data Augmentation</a:t>
            </a:r>
            <a:r>
              <a:rPr lang="en-US"/>
              <a:t> </a:t>
            </a:r>
            <a:r>
              <a:rPr lang="en-US" b="1">
                <a:solidFill>
                  <a:schemeClr val="accent6">
                    <a:lumMod val="50000"/>
                  </a:schemeClr>
                </a:solidFill>
              </a:rPr>
              <a:t>CVPR </a:t>
            </a:r>
            <a:r>
              <a:rPr lang="en-US" b="1">
                <a:solidFill>
                  <a:srgbClr val="7030A0"/>
                </a:solidFill>
              </a:rPr>
              <a:t>2022</a:t>
            </a:r>
            <a:endParaRPr lang="en-US" b="1">
              <a:solidFill>
                <a:srgbClr val="7030A0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463630" y="925075"/>
            <a:ext cx="11230530" cy="0"/>
            <a:chOff x="585550" y="727790"/>
            <a:chExt cx="11230530" cy="0"/>
          </a:xfrm>
        </p:grpSpPr>
        <p:cxnSp>
          <p:nvCxnSpPr>
            <p:cNvPr id="12" name="直接连接符 11"/>
            <p:cNvCxnSpPr/>
            <p:nvPr/>
          </p:nvCxnSpPr>
          <p:spPr>
            <a:xfrm>
              <a:off x="585550" y="727790"/>
              <a:ext cx="798654" cy="0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/>
          </p:nvCxnSpPr>
          <p:spPr>
            <a:xfrm>
              <a:off x="1384204" y="727790"/>
              <a:ext cx="10431876" cy="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文本框 13"/>
          <p:cNvSpPr txBox="1"/>
          <p:nvPr/>
        </p:nvSpPr>
        <p:spPr>
          <a:xfrm>
            <a:off x="1262380" y="349250"/>
            <a:ext cx="3830955" cy="46037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zh-CN" altLang="en-US" sz="2400" spc="600" dirty="0">
                <a:solidFill>
                  <a:schemeClr val="accent1"/>
                </a:solidFill>
                <a:latin typeface="锦绣宋体" panose="02000503000000000000" charset="-122"/>
                <a:ea typeface="锦绣宋体" panose="02000503000000000000" charset="-122"/>
              </a:rPr>
              <a:t>论文</a:t>
            </a:r>
            <a:r>
              <a:rPr lang="zh-CN" altLang="en-US" sz="2400" spc="600" dirty="0">
                <a:solidFill>
                  <a:schemeClr val="accent1"/>
                </a:solidFill>
                <a:latin typeface="锦绣宋体" panose="02000503000000000000" charset="-122"/>
                <a:ea typeface="锦绣宋体" panose="02000503000000000000" charset="-122"/>
              </a:rPr>
              <a:t>评价</a:t>
            </a:r>
            <a:endParaRPr lang="zh-CN" altLang="en-US" sz="2400" spc="600" dirty="0">
              <a:solidFill>
                <a:schemeClr val="accent1"/>
              </a:solidFill>
              <a:latin typeface="锦绣宋体" panose="02000503000000000000" charset="-122"/>
              <a:ea typeface="锦绣宋体" panose="02000503000000000000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295773" y="287420"/>
            <a:ext cx="1217706" cy="58356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en-US" altLang="zh-CN" sz="3200">
                <a:solidFill>
                  <a:schemeClr val="accent1"/>
                </a:solidFill>
                <a:latin typeface="锦绣宋体" panose="02000503000000000000" charset="-122"/>
                <a:ea typeface="锦绣宋体" panose="02000503000000000000" charset="-122"/>
              </a:rPr>
              <a:t>02</a:t>
            </a:r>
            <a:endParaRPr lang="zh-CN" altLang="en-US" sz="3200" dirty="0">
              <a:solidFill>
                <a:schemeClr val="accent1"/>
              </a:solidFill>
              <a:latin typeface="锦绣宋体" panose="02000503000000000000" charset="-122"/>
              <a:ea typeface="锦绣宋体" panose="02000503000000000000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1540" y="2908300"/>
            <a:ext cx="4813935" cy="23069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342900" indent="-342900">
              <a:buAutoNum type="arabicPeriod"/>
            </a:pPr>
            <a:r>
              <a:rPr lang="zh-CN" altLang="en-US" b="1">
                <a:solidFill>
                  <a:srgbClr val="7030A0"/>
                </a:solidFill>
              </a:rPr>
              <a:t>3D quality</a:t>
            </a:r>
            <a:r>
              <a:rPr lang="en-US" altLang="zh-CN" b="1">
                <a:solidFill>
                  <a:srgbClr val="7030A0"/>
                </a:solidFill>
              </a:rPr>
              <a:t> (Train Depth/Mesh/Lighting model need labeled data) Not from current method</a:t>
            </a:r>
            <a:endParaRPr lang="zh-CN" altLang="en-US" b="1">
              <a:solidFill>
                <a:srgbClr val="7030A0"/>
              </a:solidFill>
            </a:endParaRPr>
          </a:p>
          <a:p>
            <a:pPr marL="342900" indent="-342900">
              <a:buAutoNum type="arabicPeriod"/>
            </a:pPr>
            <a:r>
              <a:rPr lang="zh-CN" altLang="en-US" b="1">
                <a:solidFill>
                  <a:schemeClr val="accent4">
                    <a:lumMod val="75000"/>
                  </a:schemeClr>
                </a:solidFill>
              </a:rPr>
              <a:t>Non-exhaustive set</a:t>
            </a:r>
            <a:endParaRPr lang="zh-CN" altLang="en-US" b="1">
              <a:solidFill>
                <a:schemeClr val="accent4">
                  <a:lumMod val="75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zh-CN" altLang="en-US" b="1">
                <a:solidFill>
                  <a:schemeClr val="accent4">
                    <a:lumMod val="75000"/>
                  </a:schemeClr>
                </a:solidFill>
              </a:rPr>
              <a:t>Large-scale evaluation</a:t>
            </a:r>
            <a:endParaRPr lang="zh-CN" altLang="en-US" b="1">
              <a:solidFill>
                <a:schemeClr val="accent4">
                  <a:lumMod val="75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zh-CN" altLang="en-US" b="1">
                <a:solidFill>
                  <a:schemeClr val="accent4">
                    <a:lumMod val="75000"/>
                  </a:schemeClr>
                </a:solidFill>
              </a:rPr>
              <a:t>Balancing the benchmark</a:t>
            </a:r>
            <a:endParaRPr lang="zh-CN" altLang="en-US" b="1">
              <a:solidFill>
                <a:schemeClr val="accent4">
                  <a:lumMod val="75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zh-CN" altLang="en-US" b="1">
                <a:solidFill>
                  <a:schemeClr val="accent4">
                    <a:lumMod val="75000"/>
                  </a:schemeClr>
                </a:solidFill>
              </a:rPr>
              <a:t>Use cases of augmentations</a:t>
            </a:r>
            <a:endParaRPr lang="zh-CN" altLang="en-US" b="1">
              <a:solidFill>
                <a:schemeClr val="accent4">
                  <a:lumMod val="75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zh-CN" altLang="en-US" b="1">
                <a:solidFill>
                  <a:schemeClr val="accent4">
                    <a:lumMod val="75000"/>
                  </a:schemeClr>
                </a:solidFill>
              </a:rPr>
              <a:t>Evaluation tasks</a:t>
            </a:r>
            <a:endParaRPr lang="zh-CN" altLang="en-US" b="1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336290" y="1456055"/>
            <a:ext cx="609600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b="1"/>
              <a:t>(Naturally) </a:t>
            </a:r>
            <a:r>
              <a:rPr lang="en-US" altLang="zh-CN" b="1">
                <a:solidFill>
                  <a:schemeClr val="accent6">
                    <a:lumMod val="75000"/>
                  </a:schemeClr>
                </a:solidFill>
              </a:rPr>
              <a:t>D</a:t>
            </a:r>
            <a:r>
              <a:rPr lang="zh-CN" altLang="en-US" b="1">
                <a:solidFill>
                  <a:schemeClr val="accent6">
                    <a:lumMod val="75000"/>
                  </a:schemeClr>
                </a:solidFill>
              </a:rPr>
              <a:t>istribution shifts</a:t>
            </a:r>
            <a:r>
              <a:rPr lang="zh-CN" altLang="en-US" b="1"/>
              <a:t> from their training data</a:t>
            </a:r>
            <a:endParaRPr lang="zh-CN" altLang="en-US" b="1"/>
          </a:p>
          <a:p>
            <a:r>
              <a:rPr lang="en-US" altLang="zh-CN" b="1"/>
              <a:t>Old: P</a:t>
            </a:r>
            <a:r>
              <a:rPr lang="zh-CN" altLang="en-US" b="1"/>
              <a:t>erform uniform </a:t>
            </a:r>
            <a:r>
              <a:rPr lang="zh-CN" altLang="en-US" b="1">
                <a:solidFill>
                  <a:schemeClr val="accent5">
                    <a:lumMod val="75000"/>
                  </a:schemeClr>
                </a:solidFill>
              </a:rPr>
              <a:t>2D</a:t>
            </a:r>
            <a:r>
              <a:rPr lang="zh-CN" altLang="en-US" b="1"/>
              <a:t> modifications</a:t>
            </a:r>
            <a:endParaRPr lang="zh-CN" altLang="en-US" b="1"/>
          </a:p>
          <a:p>
            <a:r>
              <a:rPr lang="en-US" altLang="zh-CN" b="1"/>
              <a:t>New: A</a:t>
            </a:r>
            <a:r>
              <a:rPr lang="zh-CN" altLang="en-US" b="1"/>
              <a:t>ddresses several aspects of the </a:t>
            </a:r>
            <a:r>
              <a:rPr lang="zh-CN" altLang="en-US" b="1">
                <a:solidFill>
                  <a:srgbClr val="0070C0"/>
                </a:solidFill>
              </a:rPr>
              <a:t>real world</a:t>
            </a:r>
            <a:endParaRPr lang="zh-CN" altLang="en-US" b="1">
              <a:solidFill>
                <a:srgbClr val="0070C0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136005" y="2908935"/>
            <a:ext cx="5022215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None/>
            </a:pPr>
            <a:r>
              <a:rPr lang="en-US" altLang="zh-CN" b="1">
                <a:solidFill>
                  <a:srgbClr val="FF0000"/>
                </a:solidFill>
              </a:rPr>
              <a:t>Too much</a:t>
            </a:r>
            <a:r>
              <a:rPr lang="en-US" altLang="zh-CN" b="1">
                <a:solidFill>
                  <a:srgbClr val="7030A0"/>
                </a:solidFill>
              </a:rPr>
              <a:t> </a:t>
            </a:r>
            <a:r>
              <a:rPr lang="en-US" altLang="zh-CN" b="1">
                <a:solidFill>
                  <a:schemeClr val="tx1"/>
                </a:solidFill>
              </a:rPr>
              <a:t>shift operation</a:t>
            </a:r>
            <a:endParaRPr lang="en-US" altLang="zh-CN" b="1">
              <a:solidFill>
                <a:schemeClr val="tx1"/>
              </a:solidFill>
            </a:endParaRPr>
          </a:p>
          <a:p>
            <a:pPr indent="0">
              <a:buNone/>
            </a:pPr>
            <a:r>
              <a:rPr lang="en-US" altLang="zh-CN" b="1">
                <a:solidFill>
                  <a:schemeClr val="tx1"/>
                </a:solidFill>
              </a:rPr>
              <a:t>Shift need </a:t>
            </a:r>
            <a:r>
              <a:rPr lang="en-US" altLang="zh-CN" b="1">
                <a:solidFill>
                  <a:srgbClr val="7030A0"/>
                </a:solidFill>
              </a:rPr>
              <a:t>much param</a:t>
            </a:r>
            <a:r>
              <a:rPr lang="en-US" altLang="zh-CN" b="1">
                <a:solidFill>
                  <a:schemeClr val="tx1"/>
                </a:solidFill>
              </a:rPr>
              <a:t> so why not leaving the param to some layers to </a:t>
            </a:r>
            <a:r>
              <a:rPr lang="en-US" altLang="zh-CN" b="1">
                <a:solidFill>
                  <a:srgbClr val="C00000"/>
                </a:solidFill>
              </a:rPr>
              <a:t>learn</a:t>
            </a:r>
            <a:r>
              <a:rPr lang="en-US" altLang="zh-CN" b="1">
                <a:solidFill>
                  <a:schemeClr val="tx1"/>
                </a:solidFill>
              </a:rPr>
              <a:t>?</a:t>
            </a:r>
            <a:endParaRPr lang="en-US" altLang="zh-CN" b="1">
              <a:solidFill>
                <a:schemeClr val="tx1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438140" y="3979545"/>
            <a:ext cx="6600825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b="1" i="1">
                <a:solidFill>
                  <a:schemeClr val="accent5">
                    <a:lumMod val="75000"/>
                  </a:schemeClr>
                </a:solidFill>
              </a:rPr>
              <a:t>Auto</a:t>
            </a:r>
            <a:r>
              <a:rPr lang="zh-CN" altLang="en-US" i="1"/>
              <a:t>Augment:</a:t>
            </a:r>
            <a:r>
              <a:rPr lang="en-US" altLang="zh-CN" i="1"/>
              <a:t> </a:t>
            </a:r>
            <a:r>
              <a:rPr lang="zh-CN" altLang="en-US" i="1"/>
              <a:t>Learning Augmentation Strategies from Data</a:t>
            </a:r>
            <a:endParaRPr lang="zh-CN" altLang="en-US" i="1"/>
          </a:p>
          <a:p>
            <a:r>
              <a:rPr lang="zh-CN" altLang="en-US"/>
              <a:t>https://arxiv.org/pdf/1805.09501v3.pdf</a:t>
            </a:r>
            <a:endParaRPr lang="zh-CN" altLang="en-US"/>
          </a:p>
          <a:p>
            <a:r>
              <a:rPr lang="en-US" altLang="zh-CN">
                <a:solidFill>
                  <a:srgbClr val="002060"/>
                </a:solidFill>
              </a:rPr>
              <a:t>github 3.8k star</a:t>
            </a:r>
            <a:endParaRPr lang="en-US" altLang="zh-CN">
              <a:solidFill>
                <a:srgbClr val="002060"/>
              </a:solidFill>
            </a:endParaRPr>
          </a:p>
          <a:p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not cited by this paper</a:t>
            </a:r>
            <a:endParaRPr lang="en-US" altLang="zh-CN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96605" y="4982210"/>
            <a:ext cx="3642360" cy="175450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7273290" y="6430010"/>
            <a:ext cx="106934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400" i="1"/>
              <a:t>All shift ops</a:t>
            </a:r>
            <a:endParaRPr lang="en-US" altLang="zh-CN" sz="1400" i="1"/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463630" y="925075"/>
            <a:ext cx="11230530" cy="0"/>
            <a:chOff x="585550" y="727790"/>
            <a:chExt cx="11230530" cy="0"/>
          </a:xfrm>
        </p:grpSpPr>
        <p:cxnSp>
          <p:nvCxnSpPr>
            <p:cNvPr id="12" name="直接连接符 11"/>
            <p:cNvCxnSpPr/>
            <p:nvPr/>
          </p:nvCxnSpPr>
          <p:spPr>
            <a:xfrm>
              <a:off x="585550" y="727790"/>
              <a:ext cx="798654" cy="0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/>
          </p:nvCxnSpPr>
          <p:spPr>
            <a:xfrm>
              <a:off x="1384204" y="727790"/>
              <a:ext cx="10431876" cy="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文本框 13"/>
          <p:cNvSpPr txBox="1"/>
          <p:nvPr/>
        </p:nvSpPr>
        <p:spPr>
          <a:xfrm>
            <a:off x="1262380" y="349250"/>
            <a:ext cx="3830955" cy="46037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zh-CN" altLang="en-US" sz="2400" spc="600" dirty="0">
                <a:solidFill>
                  <a:schemeClr val="accent1"/>
                </a:solidFill>
                <a:latin typeface="锦绣宋体" panose="02000503000000000000" charset="-122"/>
                <a:ea typeface="锦绣宋体" panose="02000503000000000000" charset="-122"/>
              </a:rPr>
              <a:t>论文</a:t>
            </a:r>
            <a:r>
              <a:rPr lang="zh-CN" altLang="en-US" sz="2400" spc="600" dirty="0">
                <a:solidFill>
                  <a:schemeClr val="accent1"/>
                </a:solidFill>
                <a:latin typeface="锦绣宋体" panose="02000503000000000000" charset="-122"/>
                <a:ea typeface="锦绣宋体" panose="02000503000000000000" charset="-122"/>
              </a:rPr>
              <a:t>评价</a:t>
            </a:r>
            <a:endParaRPr lang="zh-CN" altLang="en-US" sz="2400" spc="600" dirty="0">
              <a:solidFill>
                <a:schemeClr val="accent1"/>
              </a:solidFill>
              <a:latin typeface="锦绣宋体" panose="02000503000000000000" charset="-122"/>
              <a:ea typeface="锦绣宋体" panose="02000503000000000000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295773" y="287420"/>
            <a:ext cx="1217706" cy="58356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en-US" altLang="zh-CN" sz="3200">
                <a:solidFill>
                  <a:schemeClr val="accent1"/>
                </a:solidFill>
                <a:latin typeface="锦绣宋体" panose="02000503000000000000" charset="-122"/>
                <a:ea typeface="锦绣宋体" panose="02000503000000000000" charset="-122"/>
              </a:rPr>
              <a:t>02</a:t>
            </a:r>
            <a:endParaRPr lang="zh-CN" altLang="en-US" sz="3200" dirty="0">
              <a:solidFill>
                <a:schemeClr val="accent1"/>
              </a:solidFill>
              <a:latin typeface="锦绣宋体" panose="02000503000000000000" charset="-122"/>
              <a:ea typeface="锦绣宋体" panose="02000503000000000000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756650" y="2703830"/>
            <a:ext cx="2937510" cy="20300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342900" indent="-342900">
              <a:buAutoNum type="arabicPeriod"/>
            </a:pPr>
            <a:r>
              <a:rPr lang="en-US" b="1">
                <a:solidFill>
                  <a:schemeClr val="accent6">
                    <a:lumMod val="75000"/>
                  </a:schemeClr>
                </a:solidFill>
                <a:sym typeface="+mn-ea"/>
              </a:rPr>
              <a:t>Both semantic</a:t>
            </a:r>
            <a:r>
              <a:rPr lang="en-US" altLang="zh-CN">
                <a:sym typeface="+mn-ea"/>
              </a:rPr>
              <a:t> </a:t>
            </a:r>
            <a:endParaRPr lang="en-US" altLang="zh-CN" b="1">
              <a:solidFill>
                <a:schemeClr val="accent6"/>
              </a:solidFill>
              <a:sym typeface="+mn-ea"/>
            </a:endParaRPr>
          </a:p>
          <a:p>
            <a:pPr marL="342900" indent="-342900">
              <a:buAutoNum type="arabicPeriod"/>
            </a:pPr>
            <a:r>
              <a:rPr lang="en-US" altLang="zh-CN" b="1">
                <a:solidFill>
                  <a:srgbClr val="7030A0"/>
                </a:solidFill>
                <a:sym typeface="+mn-ea"/>
              </a:rPr>
              <a:t>Not label data</a:t>
            </a:r>
            <a:endParaRPr lang="en-US" altLang="zh-CN" b="1">
              <a:solidFill>
                <a:srgbClr val="7030A0"/>
              </a:solidFill>
              <a:sym typeface="+mn-ea"/>
            </a:endParaRPr>
          </a:p>
          <a:p>
            <a:pPr marL="342900" indent="-342900">
              <a:buAutoNum type="arabicPeriod"/>
            </a:pPr>
            <a:endParaRPr lang="en-US" altLang="zh-CN" b="1">
              <a:solidFill>
                <a:srgbClr val="7030A0"/>
              </a:solidFill>
              <a:sym typeface="+mn-ea"/>
            </a:endParaRPr>
          </a:p>
          <a:p>
            <a:pPr marL="342900" indent="-342900">
              <a:buAutoNum type="arabicPeriod"/>
            </a:pPr>
            <a:r>
              <a:rPr lang="en-US" altLang="zh-CN" b="1">
                <a:solidFill>
                  <a:schemeClr val="accent6"/>
                </a:solidFill>
                <a:sym typeface="+mn-ea"/>
              </a:rPr>
              <a:t>Low cost</a:t>
            </a:r>
            <a:endParaRPr lang="en-US" altLang="zh-CN" b="1">
              <a:solidFill>
                <a:schemeClr val="accent6"/>
              </a:solidFill>
              <a:sym typeface="+mn-ea"/>
            </a:endParaRPr>
          </a:p>
          <a:p>
            <a:pPr marL="342900" indent="-342900">
              <a:buAutoNum type="arabicPeriod"/>
            </a:pPr>
            <a:r>
              <a:rPr lang="en-US" altLang="zh-CN" b="1">
                <a:solidFill>
                  <a:schemeClr val="accent5">
                    <a:lumMod val="75000"/>
                  </a:schemeClr>
                </a:solidFill>
              </a:rPr>
              <a:t>E</a:t>
            </a:r>
            <a:r>
              <a:rPr lang="zh-CN" altLang="en-US" b="1">
                <a:solidFill>
                  <a:schemeClr val="accent5">
                    <a:lumMod val="75000"/>
                  </a:schemeClr>
                </a:solidFill>
              </a:rPr>
              <a:t>xtendable</a:t>
            </a:r>
            <a:endParaRPr lang="zh-CN" altLang="en-US" b="1">
              <a:solidFill>
                <a:schemeClr val="accent5">
                  <a:lumMod val="75000"/>
                </a:schemeClr>
              </a:solidFill>
            </a:endParaRPr>
          </a:p>
          <a:p>
            <a:pPr marL="342900" indent="-342900">
              <a:buAutoNum type="arabicPeriod"/>
            </a:pPr>
            <a:endParaRPr lang="zh-CN" altLang="en-US" b="1">
              <a:solidFill>
                <a:schemeClr val="accent5">
                  <a:lumMod val="75000"/>
                </a:schemeClr>
              </a:solidFill>
            </a:endParaRPr>
          </a:p>
          <a:p>
            <a:pPr marL="342900" indent="-342900">
              <a:buAutoNum type="arabicPeriod"/>
            </a:pPr>
            <a:endParaRPr lang="en-US" altLang="zh-CN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3550" y="1924050"/>
            <a:ext cx="7867650" cy="3009900"/>
          </a:xfrm>
          <a:prstGeom prst="rect">
            <a:avLst/>
          </a:prstGeom>
        </p:spPr>
      </p:pic>
      <p:cxnSp>
        <p:nvCxnSpPr>
          <p:cNvPr id="18" name="直接连接符 17"/>
          <p:cNvCxnSpPr/>
          <p:nvPr/>
        </p:nvCxnSpPr>
        <p:spPr>
          <a:xfrm>
            <a:off x="8694847" y="3429225"/>
            <a:ext cx="2603916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891540" y="5828030"/>
            <a:ext cx="1063625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b="1">
                <a:solidFill>
                  <a:schemeClr val="accent6">
                    <a:lumMod val="75000"/>
                  </a:schemeClr>
                </a:solidFill>
              </a:rPr>
              <a:t>Adaptive Contour Noise</a:t>
            </a:r>
            <a:r>
              <a:rPr lang="en-US" altLang="zh-CN"/>
              <a:t> Generation Model for Semi-supervised 3D Medical Data Segmentation</a:t>
            </a:r>
            <a:endParaRPr lang="en-US" altLang="zh-CN"/>
          </a:p>
        </p:txBody>
      </p:sp>
      <p:sp>
        <p:nvSpPr>
          <p:cNvPr id="5" name="文本框 4"/>
          <p:cNvSpPr txBox="1"/>
          <p:nvPr/>
        </p:nvSpPr>
        <p:spPr>
          <a:xfrm>
            <a:off x="2650490" y="5271135"/>
            <a:ext cx="677100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b="1">
                <a:solidFill>
                  <a:schemeClr val="accent4">
                    <a:lumMod val="75000"/>
                  </a:schemeClr>
                </a:solidFill>
              </a:rPr>
              <a:t>3D</a:t>
            </a:r>
            <a:r>
              <a:rPr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b="1">
                <a:solidFill>
                  <a:schemeClr val="accent5">
                    <a:lumMod val="75000"/>
                  </a:schemeClr>
                </a:solidFill>
              </a:rPr>
              <a:t>Common </a:t>
            </a:r>
            <a:r>
              <a:rPr b="1">
                <a:solidFill>
                  <a:srgbClr val="C00000"/>
                </a:solidFill>
              </a:rPr>
              <a:t>Corruptions </a:t>
            </a:r>
            <a:r>
              <a:t>and Data Augmentation</a:t>
            </a:r>
            <a:r>
              <a:rPr lang="en-US"/>
              <a:t> </a:t>
            </a:r>
            <a:r>
              <a:rPr lang="en-US" b="1">
                <a:solidFill>
                  <a:schemeClr val="accent6">
                    <a:lumMod val="50000"/>
                  </a:schemeClr>
                </a:solidFill>
              </a:rPr>
              <a:t>CVPR </a:t>
            </a:r>
            <a:r>
              <a:rPr lang="en-US" b="1">
                <a:solidFill>
                  <a:srgbClr val="7030A0"/>
                </a:solidFill>
              </a:rPr>
              <a:t>2022</a:t>
            </a:r>
            <a:endParaRPr lang="en-US" b="1">
              <a:solidFill>
                <a:srgbClr val="7030A0"/>
              </a:solidFill>
            </a:endParaRPr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1040" y="3988538"/>
            <a:ext cx="7680960" cy="2869461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0" y="0"/>
            <a:ext cx="7929563" cy="3200400"/>
            <a:chOff x="0" y="0"/>
            <a:chExt cx="10572750" cy="4267200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0572750" cy="4267200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0572750" cy="4267200"/>
            </a:xfrm>
            <a:prstGeom prst="rect">
              <a:avLst/>
            </a:prstGeom>
          </p:spPr>
        </p:pic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1040" y="3988538"/>
            <a:ext cx="7680960" cy="2869461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2469268" y="2444974"/>
            <a:ext cx="7253466" cy="107632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zh-CN" altLang="en-US" sz="6400" dirty="0">
                <a:solidFill>
                  <a:schemeClr val="accent1"/>
                </a:solidFill>
                <a:latin typeface="锦绣宋体" panose="02000503000000000000" charset="-122"/>
                <a:ea typeface="锦绣宋体" panose="02000503000000000000" charset="-122"/>
              </a:rPr>
              <a:t>报告完毕 谢谢观看</a:t>
            </a:r>
            <a:endParaRPr lang="zh-CN" altLang="en-US" sz="6400" dirty="0">
              <a:solidFill>
                <a:schemeClr val="accent1"/>
              </a:solidFill>
              <a:latin typeface="锦绣宋体" panose="02000503000000000000" charset="-122"/>
              <a:ea typeface="锦绣宋体" panose="02000503000000000000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3025929" y="3556186"/>
            <a:ext cx="6141220" cy="4603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 dirty="0">
                <a:solidFill>
                  <a:schemeClr val="accent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图</a:t>
            </a:r>
            <a:r>
              <a:rPr lang="en-US" altLang="zh-CN" sz="1600" dirty="0">
                <a:solidFill>
                  <a:schemeClr val="accent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zh-CN" altLang="en-US" sz="1600" dirty="0">
                <a:solidFill>
                  <a:schemeClr val="accent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像</a:t>
            </a:r>
            <a:r>
              <a:rPr lang="en-US" altLang="zh-CN" sz="1600" dirty="0">
                <a:solidFill>
                  <a:schemeClr val="accent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zh-CN" altLang="en-US" sz="1600" dirty="0">
                <a:solidFill>
                  <a:schemeClr val="accent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分</a:t>
            </a:r>
            <a:r>
              <a:rPr lang="en-US" altLang="zh-CN" sz="1600" dirty="0">
                <a:solidFill>
                  <a:schemeClr val="accent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zh-CN" altLang="en-US" sz="1600" dirty="0">
                <a:solidFill>
                  <a:schemeClr val="accent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析</a:t>
            </a:r>
            <a:r>
              <a:rPr lang="en-US" altLang="zh-CN" sz="1600" dirty="0">
                <a:solidFill>
                  <a:schemeClr val="accent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zh-CN" altLang="en-US" sz="1600" dirty="0">
                <a:solidFill>
                  <a:schemeClr val="accent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基</a:t>
            </a:r>
            <a:r>
              <a:rPr lang="en-US" altLang="zh-CN" sz="1600" dirty="0">
                <a:solidFill>
                  <a:schemeClr val="accent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zh-CN" altLang="en-US" sz="1600" dirty="0">
                <a:solidFill>
                  <a:schemeClr val="accent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础</a:t>
            </a:r>
            <a:endParaRPr lang="zh-CN" altLang="en-US" sz="1600" dirty="0">
              <a:solidFill>
                <a:schemeClr val="accent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3754055" y="4208615"/>
            <a:ext cx="4683890" cy="275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200" spc="300" dirty="0">
                <a:solidFill>
                  <a:schemeClr val="accent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" panose="020B0604020202020204" pitchFamily="34" charset="0"/>
              </a:rPr>
              <a:t>论文阅读·</a:t>
            </a:r>
            <a:r>
              <a:rPr lang="zh-CN" altLang="en-US" sz="1200" spc="300" dirty="0">
                <a:solidFill>
                  <a:schemeClr val="accent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" panose="020B0604020202020204" pitchFamily="34" charset="0"/>
              </a:rPr>
              <a:t>报告</a:t>
            </a:r>
            <a:endParaRPr lang="zh-CN" altLang="en-US" sz="1200" spc="300" dirty="0">
              <a:solidFill>
                <a:schemeClr val="accent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1040" y="3988538"/>
            <a:ext cx="7680960" cy="2869461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0" y="0"/>
            <a:ext cx="7929563" cy="3200400"/>
            <a:chOff x="0" y="0"/>
            <a:chExt cx="10572750" cy="4267200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0572750" cy="4267200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0572750" cy="4267200"/>
            </a:xfrm>
            <a:prstGeom prst="rect">
              <a:avLst/>
            </a:prstGeom>
          </p:spPr>
        </p:pic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1040" y="3988538"/>
            <a:ext cx="7680960" cy="2869461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3967329" y="2962687"/>
            <a:ext cx="4215765" cy="2018543"/>
            <a:chOff x="3965911" y="2971577"/>
            <a:chExt cx="4215765" cy="2018543"/>
          </a:xfrm>
        </p:grpSpPr>
        <p:sp>
          <p:nvSpPr>
            <p:cNvPr id="33" name="Oval 14"/>
            <p:cNvSpPr>
              <a:spLocks noChangeArrowheads="1"/>
            </p:cNvSpPr>
            <p:nvPr/>
          </p:nvSpPr>
          <p:spPr bwMode="auto">
            <a:xfrm>
              <a:off x="4504134" y="2971577"/>
              <a:ext cx="888902" cy="891540"/>
            </a:xfrm>
            <a:prstGeom prst="ellipse">
              <a:avLst/>
            </a:prstGeom>
            <a:noFill/>
            <a:ln w="19050">
              <a:solidFill>
                <a:schemeClr val="accent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600">
                <a:solidFill>
                  <a:schemeClr val="accent1"/>
                </a:solidFill>
              </a:endParaRPr>
            </a:p>
          </p:txBody>
        </p:sp>
        <p:sp>
          <p:nvSpPr>
            <p:cNvPr id="34" name="矩形 33"/>
            <p:cNvSpPr/>
            <p:nvPr/>
          </p:nvSpPr>
          <p:spPr>
            <a:xfrm>
              <a:off x="3965911" y="4362832"/>
              <a:ext cx="1965349" cy="627288"/>
            </a:xfrm>
            <a:prstGeom prst="rect">
              <a:avLst/>
            </a:prstGeom>
          </p:spPr>
          <p:txBody>
            <a:bodyPr vert="horz"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800" dirty="0">
                  <a:solidFill>
                    <a:schemeClr val="accent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Lorem ipsum dolor sit </a:t>
              </a:r>
              <a:r>
                <a:rPr lang="en-US" altLang="zh-CN" sz="800" dirty="0" err="1">
                  <a:solidFill>
                    <a:schemeClr val="accent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amet</a:t>
              </a:r>
              <a:r>
                <a:rPr lang="en-US" altLang="zh-CN" sz="800" dirty="0">
                  <a:solidFill>
                    <a:schemeClr val="accent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, please add your text here, lorem ipsum dolor sit </a:t>
              </a:r>
              <a:r>
                <a:rPr lang="en-US" altLang="zh-CN" sz="800" dirty="0" err="1">
                  <a:solidFill>
                    <a:schemeClr val="accent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amet</a:t>
              </a:r>
              <a:r>
                <a:rPr lang="en-US" altLang="zh-CN" sz="800" dirty="0">
                  <a:solidFill>
                    <a:schemeClr val="accent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, please add your text here</a:t>
              </a:r>
              <a:endParaRPr lang="zh-CN" altLang="en-US" sz="800" dirty="0">
                <a:solidFill>
                  <a:schemeClr val="accent1"/>
                </a:solidFill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35" name="矩形 34"/>
            <p:cNvSpPr/>
            <p:nvPr/>
          </p:nvSpPr>
          <p:spPr>
            <a:xfrm>
              <a:off x="3965911" y="3903094"/>
              <a:ext cx="1965348" cy="553085"/>
            </a:xfrm>
            <a:prstGeom prst="rect">
              <a:avLst/>
            </a:prstGeom>
          </p:spPr>
          <p:txBody>
            <a:bodyPr vert="horz"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2000" dirty="0">
                  <a:solidFill>
                    <a:schemeClr val="accent1"/>
                  </a:solidFill>
                  <a:latin typeface="锦绣宋体" panose="02000503000000000000" charset="-122"/>
                  <a:ea typeface="锦绣宋体" panose="02000503000000000000" charset="-122"/>
                </a:rPr>
                <a:t>论文</a:t>
              </a:r>
              <a:r>
                <a:rPr lang="zh-CN" altLang="en-US" sz="2000" dirty="0">
                  <a:solidFill>
                    <a:schemeClr val="accent1"/>
                  </a:solidFill>
                  <a:latin typeface="锦绣宋体" panose="02000503000000000000" charset="-122"/>
                  <a:ea typeface="锦绣宋体" panose="02000503000000000000" charset="-122"/>
                </a:rPr>
                <a:t>汇报</a:t>
              </a:r>
              <a:endParaRPr lang="zh-CN" altLang="en-US" sz="2000" dirty="0">
                <a:solidFill>
                  <a:schemeClr val="accent1"/>
                </a:solidFill>
                <a:latin typeface="锦绣宋体" panose="02000503000000000000" charset="-122"/>
                <a:ea typeface="锦绣宋体" panose="02000503000000000000" charset="-122"/>
              </a:endParaRPr>
            </a:p>
          </p:txBody>
        </p:sp>
        <p:sp>
          <p:nvSpPr>
            <p:cNvPr id="36" name="矩形 35"/>
            <p:cNvSpPr/>
            <p:nvPr/>
          </p:nvSpPr>
          <p:spPr>
            <a:xfrm>
              <a:off x="3965911" y="3140481"/>
              <a:ext cx="1965348" cy="583565"/>
            </a:xfrm>
            <a:prstGeom prst="rect">
              <a:avLst/>
            </a:prstGeom>
          </p:spPr>
          <p:txBody>
            <a:bodyPr vert="horz" wrap="square">
              <a:spAutoFit/>
            </a:bodyPr>
            <a:lstStyle/>
            <a:p>
              <a:pPr algn="ctr"/>
              <a:r>
                <a:rPr lang="en-US" altLang="zh-CN" sz="3200" dirty="0">
                  <a:solidFill>
                    <a:schemeClr val="accent1"/>
                  </a:solidFill>
                  <a:latin typeface="锦绣宋体" panose="02000503000000000000" charset="-122"/>
                  <a:ea typeface="锦绣宋体" panose="02000503000000000000" charset="-122"/>
                </a:rPr>
                <a:t>01</a:t>
              </a:r>
              <a:endParaRPr lang="zh-CN" altLang="en-US" sz="3200" dirty="0">
                <a:solidFill>
                  <a:schemeClr val="accent1"/>
                </a:solidFill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37" name="Oval 14"/>
            <p:cNvSpPr>
              <a:spLocks noChangeArrowheads="1"/>
            </p:cNvSpPr>
            <p:nvPr/>
          </p:nvSpPr>
          <p:spPr bwMode="auto">
            <a:xfrm>
              <a:off x="6680558" y="2971577"/>
              <a:ext cx="888902" cy="891540"/>
            </a:xfrm>
            <a:prstGeom prst="ellipse">
              <a:avLst/>
            </a:prstGeom>
            <a:noFill/>
            <a:ln w="19050">
              <a:solidFill>
                <a:schemeClr val="accent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600">
                <a:solidFill>
                  <a:schemeClr val="accent1"/>
                </a:solidFill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6142335" y="4362832"/>
              <a:ext cx="1965349" cy="627288"/>
            </a:xfrm>
            <a:prstGeom prst="rect">
              <a:avLst/>
            </a:prstGeom>
          </p:spPr>
          <p:txBody>
            <a:bodyPr vert="horz"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800" dirty="0">
                  <a:solidFill>
                    <a:schemeClr val="accent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Lorem ipsum dolor sit </a:t>
              </a:r>
              <a:r>
                <a:rPr lang="en-US" altLang="zh-CN" sz="800" dirty="0" err="1">
                  <a:solidFill>
                    <a:schemeClr val="accent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amet</a:t>
              </a:r>
              <a:r>
                <a:rPr lang="en-US" altLang="zh-CN" sz="800" dirty="0">
                  <a:solidFill>
                    <a:schemeClr val="accent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, please add your text here, lorem ipsum dolor sit </a:t>
              </a:r>
              <a:r>
                <a:rPr lang="en-US" altLang="zh-CN" sz="800" dirty="0" err="1">
                  <a:solidFill>
                    <a:schemeClr val="accent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amet</a:t>
              </a:r>
              <a:r>
                <a:rPr lang="en-US" altLang="zh-CN" sz="800" dirty="0">
                  <a:solidFill>
                    <a:schemeClr val="accent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, please add your text here</a:t>
              </a:r>
              <a:endParaRPr lang="zh-CN" altLang="en-US" sz="800" dirty="0">
                <a:solidFill>
                  <a:schemeClr val="accent1"/>
                </a:solidFill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6068396" y="3903122"/>
              <a:ext cx="2113280" cy="553085"/>
            </a:xfrm>
            <a:prstGeom prst="rect">
              <a:avLst/>
            </a:prstGeom>
          </p:spPr>
          <p:txBody>
            <a:bodyPr vert="horz"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2000" dirty="0">
                  <a:solidFill>
                    <a:schemeClr val="accent1"/>
                  </a:solidFill>
                  <a:latin typeface="锦绣宋体" panose="02000503000000000000" charset="-122"/>
                  <a:ea typeface="锦绣宋体" panose="02000503000000000000" charset="-122"/>
                </a:rPr>
                <a:t>论文</a:t>
              </a:r>
              <a:r>
                <a:rPr lang="zh-CN" altLang="en-US" sz="2000" dirty="0">
                  <a:solidFill>
                    <a:schemeClr val="accent1"/>
                  </a:solidFill>
                  <a:latin typeface="锦绣宋体" panose="02000503000000000000" charset="-122"/>
                  <a:ea typeface="锦绣宋体" panose="02000503000000000000" charset="-122"/>
                </a:rPr>
                <a:t>评价</a:t>
              </a:r>
              <a:endParaRPr lang="zh-CN" altLang="en-US" sz="2000" dirty="0">
                <a:solidFill>
                  <a:schemeClr val="accent1"/>
                </a:solidFill>
                <a:latin typeface="锦绣宋体" panose="02000503000000000000" charset="-122"/>
                <a:ea typeface="锦绣宋体" panose="02000503000000000000" charset="-122"/>
              </a:endParaRPr>
            </a:p>
          </p:txBody>
        </p:sp>
        <p:sp>
          <p:nvSpPr>
            <p:cNvPr id="40" name="矩形 39"/>
            <p:cNvSpPr/>
            <p:nvPr/>
          </p:nvSpPr>
          <p:spPr>
            <a:xfrm>
              <a:off x="6142335" y="3140481"/>
              <a:ext cx="1965348" cy="583565"/>
            </a:xfrm>
            <a:prstGeom prst="rect">
              <a:avLst/>
            </a:prstGeom>
          </p:spPr>
          <p:txBody>
            <a:bodyPr vert="horz" wrap="square">
              <a:spAutoFit/>
            </a:bodyPr>
            <a:lstStyle/>
            <a:p>
              <a:pPr algn="ctr"/>
              <a:r>
                <a:rPr lang="en-US" altLang="zh-CN" sz="3200" dirty="0">
                  <a:solidFill>
                    <a:schemeClr val="accent1"/>
                  </a:solidFill>
                  <a:latin typeface="锦绣宋体" panose="02000503000000000000" charset="-122"/>
                  <a:ea typeface="锦绣宋体" panose="02000503000000000000" charset="-122"/>
                </a:rPr>
                <a:t>02</a:t>
              </a:r>
              <a:endParaRPr lang="zh-CN" altLang="en-US" sz="3200" dirty="0">
                <a:solidFill>
                  <a:schemeClr val="accent1"/>
                </a:solidFill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</p:grpSp>
      <p:sp>
        <p:nvSpPr>
          <p:cNvPr id="45" name="文本框 44"/>
          <p:cNvSpPr txBox="1"/>
          <p:nvPr/>
        </p:nvSpPr>
        <p:spPr>
          <a:xfrm>
            <a:off x="4767245" y="1012756"/>
            <a:ext cx="2657510" cy="707886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zh-CN" altLang="en-US" sz="4000" spc="600" dirty="0">
                <a:solidFill>
                  <a:schemeClr val="accent1"/>
                </a:solidFill>
                <a:latin typeface="锦绣宋体" panose="02000503000000000000" charset="-122"/>
                <a:ea typeface="锦绣宋体" panose="02000503000000000000" charset="-122"/>
              </a:rPr>
              <a:t>目  录</a:t>
            </a:r>
            <a:endParaRPr lang="zh-CN" altLang="en-US" sz="4000" spc="600" dirty="0">
              <a:solidFill>
                <a:schemeClr val="accent1"/>
              </a:solidFill>
              <a:latin typeface="锦绣宋体" panose="02000503000000000000" charset="-122"/>
              <a:ea typeface="锦绣宋体" panose="02000503000000000000" charset="-122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5311373" y="1548879"/>
            <a:ext cx="1528148" cy="459100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pPr algn="dist">
              <a:lnSpc>
                <a:spcPct val="150000"/>
              </a:lnSpc>
            </a:pPr>
            <a:r>
              <a:rPr lang="en-US" altLang="zh-CN" dirty="0">
                <a:solidFill>
                  <a:schemeClr val="accent1"/>
                </a:solidFill>
                <a:latin typeface="锦绣宋体" panose="02000503000000000000" charset="-122"/>
                <a:ea typeface="锦绣宋体" panose="02000503000000000000" charset="-122"/>
                <a:cs typeface="Calibri" panose="020F0502020204030204" pitchFamily="34" charset="0"/>
              </a:rPr>
              <a:t>contents</a:t>
            </a:r>
            <a:endParaRPr lang="zh-CN" altLang="en-US" dirty="0">
              <a:solidFill>
                <a:schemeClr val="accent1"/>
              </a:solidFill>
              <a:latin typeface="锦绣宋体" panose="02000503000000000000" charset="-122"/>
              <a:ea typeface="锦绣宋体" panose="02000503000000000000" charset="-122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1040" y="3988538"/>
            <a:ext cx="7680960" cy="2869461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0" y="0"/>
            <a:ext cx="7929563" cy="3200400"/>
            <a:chOff x="0" y="0"/>
            <a:chExt cx="10572750" cy="4267200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0572750" cy="4267200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0572750" cy="4267200"/>
            </a:xfrm>
            <a:prstGeom prst="rect">
              <a:avLst/>
            </a:prstGeom>
          </p:spPr>
        </p:pic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1040" y="3988538"/>
            <a:ext cx="7680960" cy="2869461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4393211" y="2944765"/>
            <a:ext cx="3405578" cy="46037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zh-CN" altLang="en-US" sz="2400" spc="300" dirty="0">
                <a:solidFill>
                  <a:schemeClr val="accent1"/>
                </a:solidFill>
                <a:latin typeface="锦绣宋体" panose="02000503000000000000" charset="-122"/>
                <a:ea typeface="锦绣宋体" panose="02000503000000000000" charset="-122"/>
              </a:rPr>
              <a:t>论文</a:t>
            </a:r>
            <a:r>
              <a:rPr lang="zh-CN" altLang="en-US" sz="2400" spc="300" dirty="0">
                <a:solidFill>
                  <a:schemeClr val="accent1"/>
                </a:solidFill>
                <a:latin typeface="锦绣宋体" panose="02000503000000000000" charset="-122"/>
                <a:ea typeface="锦绣宋体" panose="02000503000000000000" charset="-122"/>
              </a:rPr>
              <a:t>汇报</a:t>
            </a:r>
            <a:endParaRPr lang="zh-CN" altLang="en-US" sz="2400" spc="300" dirty="0">
              <a:solidFill>
                <a:schemeClr val="accent1"/>
              </a:solidFill>
              <a:latin typeface="锦绣宋体" panose="02000503000000000000" charset="-122"/>
              <a:ea typeface="锦绣宋体" panose="02000503000000000000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4545900" y="3394855"/>
            <a:ext cx="3100200" cy="694101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900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Lorem ipsum dolor sit </a:t>
            </a:r>
            <a:r>
              <a:rPr lang="en-US" altLang="zh-CN" sz="900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amet</a:t>
            </a:r>
            <a:r>
              <a:rPr lang="en-US" altLang="zh-CN" sz="900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please add your text here, lorem ipsum dolor sit </a:t>
            </a:r>
            <a:r>
              <a:rPr lang="en-US" altLang="zh-CN" sz="900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amet</a:t>
            </a:r>
            <a:r>
              <a:rPr lang="en-US" altLang="zh-CN" sz="900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please add your text here , lorem ipsum dolor sit </a:t>
            </a:r>
            <a:r>
              <a:rPr lang="en-US" altLang="zh-CN" sz="900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amet</a:t>
            </a:r>
            <a:r>
              <a:rPr lang="en-US" altLang="zh-CN" sz="900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please add your text here</a:t>
            </a:r>
            <a:endParaRPr lang="zh-CN" altLang="en-US" sz="900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矩形: 圆角 16"/>
          <p:cNvSpPr/>
          <p:nvPr/>
        </p:nvSpPr>
        <p:spPr>
          <a:xfrm>
            <a:off x="5454511" y="2408865"/>
            <a:ext cx="1282979" cy="32986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  <a:latin typeface="锦绣宋体" panose="02000503000000000000" charset="-122"/>
                <a:ea typeface="锦绣宋体" panose="02000503000000000000" charset="-122"/>
              </a:rPr>
              <a:t>Part  01</a:t>
            </a:r>
            <a:endParaRPr lang="zh-CN" altLang="en-US" sz="1600" dirty="0">
              <a:solidFill>
                <a:schemeClr val="bg1"/>
              </a:solidFill>
              <a:latin typeface="锦绣宋体" panose="02000503000000000000" charset="-122"/>
              <a:ea typeface="锦绣宋体" panose="02000503000000000000" charset="-122"/>
            </a:endParaRPr>
          </a:p>
        </p:txBody>
      </p:sp>
      <p:cxnSp>
        <p:nvCxnSpPr>
          <p:cNvPr id="18" name="直接连接符 17"/>
          <p:cNvCxnSpPr/>
          <p:nvPr/>
        </p:nvCxnSpPr>
        <p:spPr>
          <a:xfrm>
            <a:off x="4794042" y="4277585"/>
            <a:ext cx="2603916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2889885" y="4465955"/>
            <a:ext cx="677100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b="1">
                <a:solidFill>
                  <a:schemeClr val="accent4">
                    <a:lumMod val="75000"/>
                  </a:schemeClr>
                </a:solidFill>
              </a:rPr>
              <a:t>3D</a:t>
            </a:r>
            <a:r>
              <a:rPr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b="1">
                <a:solidFill>
                  <a:schemeClr val="accent5">
                    <a:lumMod val="75000"/>
                  </a:schemeClr>
                </a:solidFill>
              </a:rPr>
              <a:t>Common </a:t>
            </a:r>
            <a:r>
              <a:rPr b="1">
                <a:solidFill>
                  <a:srgbClr val="C00000"/>
                </a:solidFill>
              </a:rPr>
              <a:t>Corruptions </a:t>
            </a:r>
            <a:r>
              <a:t>and Data Augmentation</a:t>
            </a:r>
            <a:r>
              <a:rPr lang="en-US"/>
              <a:t> </a:t>
            </a:r>
            <a:r>
              <a:rPr lang="en-US" b="1">
                <a:solidFill>
                  <a:schemeClr val="accent6">
                    <a:lumMod val="50000"/>
                  </a:schemeClr>
                </a:solidFill>
              </a:rPr>
              <a:t>CVPR </a:t>
            </a:r>
            <a:r>
              <a:rPr lang="en-US" b="1">
                <a:solidFill>
                  <a:srgbClr val="7030A0"/>
                </a:solidFill>
              </a:rPr>
              <a:t>2022</a:t>
            </a:r>
            <a:endParaRPr lang="en-US" b="1">
              <a:solidFill>
                <a:srgbClr val="7030A0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753870" y="4923790"/>
            <a:ext cx="926846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zh-CN"/>
              <a:t>Open Source &amp; not </a:t>
            </a:r>
            <a:r>
              <a:rPr lang="en-US" altLang="zh-CN" b="1">
                <a:solidFill>
                  <a:schemeClr val="bg1">
                    <a:lumMod val="65000"/>
                  </a:schemeClr>
                </a:solidFill>
              </a:rPr>
              <a:t>Chinese work</a:t>
            </a:r>
            <a:endParaRPr lang="en-US" altLang="zh-CN" b="1">
              <a:solidFill>
                <a:schemeClr val="bg1">
                  <a:lumMod val="65000"/>
                </a:schemeClr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463630" y="925075"/>
            <a:ext cx="11230530" cy="0"/>
            <a:chOff x="585550" y="727790"/>
            <a:chExt cx="11230530" cy="0"/>
          </a:xfrm>
        </p:grpSpPr>
        <p:cxnSp>
          <p:nvCxnSpPr>
            <p:cNvPr id="12" name="直接连接符 11"/>
            <p:cNvCxnSpPr/>
            <p:nvPr/>
          </p:nvCxnSpPr>
          <p:spPr>
            <a:xfrm>
              <a:off x="585550" y="727790"/>
              <a:ext cx="798654" cy="0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/>
          </p:nvCxnSpPr>
          <p:spPr>
            <a:xfrm>
              <a:off x="1384204" y="727790"/>
              <a:ext cx="10431876" cy="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文本框 13"/>
          <p:cNvSpPr txBox="1"/>
          <p:nvPr/>
        </p:nvSpPr>
        <p:spPr>
          <a:xfrm>
            <a:off x="1262284" y="348976"/>
            <a:ext cx="3196942" cy="46037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zh-CN" altLang="en-US" sz="2400" spc="600" dirty="0">
                <a:solidFill>
                  <a:schemeClr val="accent1"/>
                </a:solidFill>
                <a:latin typeface="锦绣宋体" panose="02000503000000000000" charset="-122"/>
                <a:ea typeface="锦绣宋体" panose="02000503000000000000" charset="-122"/>
              </a:rPr>
              <a:t>论文</a:t>
            </a:r>
            <a:r>
              <a:rPr lang="zh-CN" altLang="en-US" sz="2400" spc="600" dirty="0">
                <a:solidFill>
                  <a:schemeClr val="accent1"/>
                </a:solidFill>
                <a:latin typeface="锦绣宋体" panose="02000503000000000000" charset="-122"/>
                <a:ea typeface="锦绣宋体" panose="02000503000000000000" charset="-122"/>
              </a:rPr>
              <a:t>汇报</a:t>
            </a:r>
            <a:endParaRPr lang="zh-CN" altLang="en-US" sz="2400" spc="600" dirty="0">
              <a:solidFill>
                <a:schemeClr val="accent1"/>
              </a:solidFill>
              <a:latin typeface="锦绣宋体" panose="02000503000000000000" charset="-122"/>
              <a:ea typeface="锦绣宋体" panose="02000503000000000000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295773" y="287420"/>
            <a:ext cx="1217706" cy="58356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en-US" altLang="zh-CN" sz="3200">
                <a:solidFill>
                  <a:schemeClr val="accent1"/>
                </a:solidFill>
                <a:latin typeface="锦绣宋体" panose="02000503000000000000" charset="-122"/>
                <a:ea typeface="锦绣宋体" panose="02000503000000000000" charset="-122"/>
              </a:rPr>
              <a:t>01</a:t>
            </a:r>
            <a:endParaRPr lang="zh-CN" altLang="en-US" sz="3200" dirty="0">
              <a:solidFill>
                <a:schemeClr val="accent1"/>
              </a:solidFill>
              <a:latin typeface="锦绣宋体" panose="02000503000000000000" charset="-122"/>
              <a:ea typeface="锦绣宋体" panose="02000503000000000000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8805" y="3047365"/>
            <a:ext cx="2867025" cy="107632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7160" y="1316990"/>
            <a:ext cx="7879715" cy="503999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463630" y="925075"/>
            <a:ext cx="11230530" cy="0"/>
            <a:chOff x="585550" y="727790"/>
            <a:chExt cx="11230530" cy="0"/>
          </a:xfrm>
        </p:grpSpPr>
        <p:cxnSp>
          <p:nvCxnSpPr>
            <p:cNvPr id="12" name="直接连接符 11"/>
            <p:cNvCxnSpPr/>
            <p:nvPr/>
          </p:nvCxnSpPr>
          <p:spPr>
            <a:xfrm>
              <a:off x="585550" y="727790"/>
              <a:ext cx="798654" cy="0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/>
          </p:nvCxnSpPr>
          <p:spPr>
            <a:xfrm>
              <a:off x="1384204" y="727790"/>
              <a:ext cx="10431876" cy="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文本框 13"/>
          <p:cNvSpPr txBox="1"/>
          <p:nvPr/>
        </p:nvSpPr>
        <p:spPr>
          <a:xfrm>
            <a:off x="1262284" y="348976"/>
            <a:ext cx="3196942" cy="46037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zh-CN" altLang="en-US" sz="2400" spc="600" dirty="0">
                <a:solidFill>
                  <a:schemeClr val="accent1"/>
                </a:solidFill>
                <a:latin typeface="锦绣宋体" panose="02000503000000000000" charset="-122"/>
                <a:ea typeface="锦绣宋体" panose="02000503000000000000" charset="-122"/>
              </a:rPr>
              <a:t>论文</a:t>
            </a:r>
            <a:r>
              <a:rPr lang="zh-CN" altLang="en-US" sz="2400" spc="600" dirty="0">
                <a:solidFill>
                  <a:schemeClr val="accent1"/>
                </a:solidFill>
                <a:latin typeface="锦绣宋体" panose="02000503000000000000" charset="-122"/>
                <a:ea typeface="锦绣宋体" panose="02000503000000000000" charset="-122"/>
              </a:rPr>
              <a:t>汇报</a:t>
            </a:r>
            <a:endParaRPr lang="zh-CN" altLang="en-US" sz="2400" spc="600" dirty="0">
              <a:solidFill>
                <a:schemeClr val="accent1"/>
              </a:solidFill>
              <a:latin typeface="锦绣宋体" panose="02000503000000000000" charset="-122"/>
              <a:ea typeface="锦绣宋体" panose="02000503000000000000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295773" y="287420"/>
            <a:ext cx="1217706" cy="58356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en-US" altLang="zh-CN" sz="3200">
                <a:solidFill>
                  <a:schemeClr val="accent1"/>
                </a:solidFill>
                <a:latin typeface="锦绣宋体" panose="02000503000000000000" charset="-122"/>
                <a:ea typeface="锦绣宋体" panose="02000503000000000000" charset="-122"/>
              </a:rPr>
              <a:t>01</a:t>
            </a:r>
            <a:endParaRPr lang="zh-CN" altLang="en-US" sz="3200" dirty="0">
              <a:solidFill>
                <a:schemeClr val="accent1"/>
              </a:solidFill>
              <a:latin typeface="锦绣宋体" panose="02000503000000000000" charset="-122"/>
              <a:ea typeface="锦绣宋体" panose="02000503000000000000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25980" y="5656580"/>
            <a:ext cx="7480935" cy="48958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915" y="1097915"/>
            <a:ext cx="11169015" cy="406527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463630" y="925075"/>
            <a:ext cx="11230530" cy="0"/>
            <a:chOff x="585550" y="727790"/>
            <a:chExt cx="11230530" cy="0"/>
          </a:xfrm>
        </p:grpSpPr>
        <p:cxnSp>
          <p:nvCxnSpPr>
            <p:cNvPr id="12" name="直接连接符 11"/>
            <p:cNvCxnSpPr/>
            <p:nvPr/>
          </p:nvCxnSpPr>
          <p:spPr>
            <a:xfrm>
              <a:off x="585550" y="727790"/>
              <a:ext cx="798654" cy="0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/>
          </p:nvCxnSpPr>
          <p:spPr>
            <a:xfrm>
              <a:off x="1384204" y="727790"/>
              <a:ext cx="10431876" cy="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文本框 13"/>
          <p:cNvSpPr txBox="1"/>
          <p:nvPr/>
        </p:nvSpPr>
        <p:spPr>
          <a:xfrm>
            <a:off x="1262284" y="348976"/>
            <a:ext cx="3196942" cy="46037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zh-CN" altLang="en-US" sz="2400" spc="600" dirty="0">
                <a:solidFill>
                  <a:schemeClr val="accent1"/>
                </a:solidFill>
                <a:latin typeface="锦绣宋体" panose="02000503000000000000" charset="-122"/>
                <a:ea typeface="锦绣宋体" panose="02000503000000000000" charset="-122"/>
              </a:rPr>
              <a:t>论文</a:t>
            </a:r>
            <a:r>
              <a:rPr lang="zh-CN" altLang="en-US" sz="2400" spc="600" dirty="0">
                <a:solidFill>
                  <a:schemeClr val="accent1"/>
                </a:solidFill>
                <a:latin typeface="锦绣宋体" panose="02000503000000000000" charset="-122"/>
                <a:ea typeface="锦绣宋体" panose="02000503000000000000" charset="-122"/>
              </a:rPr>
              <a:t>汇报</a:t>
            </a:r>
            <a:endParaRPr lang="zh-CN" altLang="en-US" sz="2400" spc="600" dirty="0">
              <a:solidFill>
                <a:schemeClr val="accent1"/>
              </a:solidFill>
              <a:latin typeface="锦绣宋体" panose="02000503000000000000" charset="-122"/>
              <a:ea typeface="锦绣宋体" panose="02000503000000000000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295773" y="287420"/>
            <a:ext cx="1217706" cy="58356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en-US" altLang="zh-CN" sz="3200">
                <a:solidFill>
                  <a:schemeClr val="accent1"/>
                </a:solidFill>
                <a:latin typeface="锦绣宋体" panose="02000503000000000000" charset="-122"/>
                <a:ea typeface="锦绣宋体" panose="02000503000000000000" charset="-122"/>
              </a:rPr>
              <a:t>01</a:t>
            </a:r>
            <a:endParaRPr lang="zh-CN" altLang="en-US" sz="3200" dirty="0">
              <a:solidFill>
                <a:schemeClr val="accent1"/>
              </a:solidFill>
              <a:latin typeface="锦绣宋体" panose="02000503000000000000" charset="-122"/>
              <a:ea typeface="锦绣宋体" panose="02000503000000000000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rcRect l="1656" t="-1905" r="50035"/>
          <a:stretch>
            <a:fillRect/>
          </a:stretch>
        </p:blipFill>
        <p:spPr>
          <a:xfrm>
            <a:off x="9596120" y="1938655"/>
            <a:ext cx="2222500" cy="27178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rcRect t="2759" r="50737"/>
          <a:stretch>
            <a:fillRect/>
          </a:stretch>
        </p:blipFill>
        <p:spPr>
          <a:xfrm>
            <a:off x="9596120" y="2856230"/>
            <a:ext cx="2228850" cy="26860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rcRect l="1317" t="3908" r="50035" b="-1149"/>
          <a:stretch>
            <a:fillRect/>
          </a:stretch>
        </p:blipFill>
        <p:spPr>
          <a:xfrm>
            <a:off x="9596120" y="3770630"/>
            <a:ext cx="2228850" cy="26860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rcRect r="21293"/>
          <a:stretch>
            <a:fillRect/>
          </a:stretch>
        </p:blipFill>
        <p:spPr>
          <a:xfrm>
            <a:off x="9596120" y="4685030"/>
            <a:ext cx="2241550" cy="151447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9550" y="1176655"/>
            <a:ext cx="11609070" cy="39497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495300" y="1823085"/>
            <a:ext cx="4991100" cy="45231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/>
              <a:t>Depth of field</a:t>
            </a:r>
            <a:endParaRPr lang="zh-CN" altLang="en-US" b="1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1600" b="1"/>
              <a:t>splits the scene into</a:t>
            </a:r>
            <a:r>
              <a:rPr lang="en-US" altLang="zh-CN" sz="1600" b="1"/>
              <a:t> </a:t>
            </a:r>
            <a:r>
              <a:rPr lang="zh-CN" altLang="en-US" sz="1600" b="1"/>
              <a:t>multiple layers</a:t>
            </a:r>
            <a:r>
              <a:rPr lang="en-US" altLang="zh-CN" sz="1600" b="1"/>
              <a:t>,  computethe corresponding blur level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>
                <a:solidFill>
                  <a:srgbClr val="7030A0"/>
                </a:solidFill>
              </a:rPr>
              <a:t>Camera motion</a:t>
            </a:r>
            <a:endParaRPr lang="zh-CN" altLang="en-US" b="1">
              <a:solidFill>
                <a:srgbClr val="7030A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1600" b="1">
                <a:solidFill>
                  <a:srgbClr val="7030A0"/>
                </a:solidFill>
              </a:rPr>
              <a:t>transform the input image into a point cloud</a:t>
            </a:r>
            <a:r>
              <a:rPr lang="en-US" altLang="zh-CN" sz="1600" b="1">
                <a:solidFill>
                  <a:srgbClr val="7030A0"/>
                </a:solidFill>
              </a:rPr>
              <a:t>,  define a trajectory (camera motion) and render</a:t>
            </a:r>
            <a:endParaRPr lang="en-US" altLang="zh-CN" sz="1600" b="1">
              <a:solidFill>
                <a:srgbClr val="7030A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>
                <a:solidFill>
                  <a:schemeClr val="accent4">
                    <a:lumMod val="50000"/>
                  </a:schemeClr>
                </a:solidFill>
              </a:rPr>
              <a:t>Lighting</a:t>
            </a:r>
            <a:endParaRPr lang="zh-CN" altLang="en-US" b="1">
              <a:solidFill>
                <a:schemeClr val="accent4">
                  <a:lumMod val="50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1600" b="1">
                <a:solidFill>
                  <a:schemeClr val="accent4">
                    <a:lumMod val="50000"/>
                  </a:schemeClr>
                </a:solidFill>
              </a:rPr>
              <a:t>adding</a:t>
            </a:r>
            <a:r>
              <a:rPr lang="en-US" altLang="zh-CN" sz="1600" b="1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zh-CN" altLang="en-US" sz="1600" b="1">
                <a:solidFill>
                  <a:schemeClr val="accent4">
                    <a:lumMod val="50000"/>
                  </a:schemeClr>
                </a:solidFill>
              </a:rPr>
              <a:t>new light sources and modifying the original illumination</a:t>
            </a:r>
            <a:r>
              <a:rPr lang="en-US" altLang="zh-CN" sz="1600" b="1">
                <a:solidFill>
                  <a:schemeClr val="accent4">
                    <a:lumMod val="50000"/>
                  </a:schemeClr>
                </a:solidFill>
              </a:rPr>
              <a:t> (using Blender)</a:t>
            </a:r>
            <a:endParaRPr lang="zh-CN" altLang="en-US" sz="1600" b="1">
              <a:solidFill>
                <a:schemeClr val="accent4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>
                <a:solidFill>
                  <a:schemeClr val="accent5">
                    <a:lumMod val="50000"/>
                  </a:schemeClr>
                </a:solidFill>
              </a:rPr>
              <a:t>Video</a:t>
            </a:r>
            <a:endParaRPr lang="zh-CN" altLang="en-US" b="1">
              <a:solidFill>
                <a:schemeClr val="accent5">
                  <a:lumMod val="50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1600" b="1"/>
              <a:t>create a video using</a:t>
            </a:r>
            <a:r>
              <a:rPr lang="en-US" altLang="zh-CN" sz="1600" b="1"/>
              <a:t> </a:t>
            </a:r>
            <a:r>
              <a:rPr lang="zh-CN" altLang="en-US" sz="1600" b="1"/>
              <a:t>multiple frames from a single image by defining a trajectory</a:t>
            </a:r>
            <a:endParaRPr lang="zh-CN" altLang="en-US" sz="1600" b="1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>
                <a:solidFill>
                  <a:schemeClr val="accent6">
                    <a:lumMod val="50000"/>
                  </a:schemeClr>
                </a:solidFill>
              </a:rPr>
              <a:t>Weather</a:t>
            </a:r>
            <a:endParaRPr lang="zh-CN" altLang="en-US" b="1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>
                <a:solidFill>
                  <a:srgbClr val="0070C0"/>
                </a:solidFill>
              </a:rPr>
              <a:t>View changes</a:t>
            </a:r>
            <a:endParaRPr lang="zh-CN" altLang="en-US" b="1">
              <a:solidFill>
                <a:srgbClr val="0070C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>
                <a:solidFill>
                  <a:schemeClr val="tx1">
                    <a:lumMod val="85000"/>
                    <a:lumOff val="15000"/>
                  </a:schemeClr>
                </a:solidFill>
              </a:rPr>
              <a:t>Semantics</a:t>
            </a:r>
            <a:endParaRPr lang="zh-CN" altLang="en-US" b="1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>
                <a:solidFill>
                  <a:srgbClr val="C00000"/>
                </a:solidFill>
              </a:rPr>
              <a:t>Noise</a:t>
            </a:r>
            <a:endParaRPr lang="zh-CN" altLang="en-US" b="1">
              <a:solidFill>
                <a:srgbClr val="C00000"/>
              </a:solidFill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95645" y="1938655"/>
            <a:ext cx="3438525" cy="3124200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463630" y="925075"/>
            <a:ext cx="11230530" cy="0"/>
            <a:chOff x="585550" y="727790"/>
            <a:chExt cx="11230530" cy="0"/>
          </a:xfrm>
        </p:grpSpPr>
        <p:cxnSp>
          <p:nvCxnSpPr>
            <p:cNvPr id="12" name="直接连接符 11"/>
            <p:cNvCxnSpPr/>
            <p:nvPr/>
          </p:nvCxnSpPr>
          <p:spPr>
            <a:xfrm>
              <a:off x="585550" y="727790"/>
              <a:ext cx="798654" cy="0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/>
          </p:nvCxnSpPr>
          <p:spPr>
            <a:xfrm>
              <a:off x="1384204" y="727790"/>
              <a:ext cx="10431876" cy="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文本框 13"/>
          <p:cNvSpPr txBox="1"/>
          <p:nvPr/>
        </p:nvSpPr>
        <p:spPr>
          <a:xfrm>
            <a:off x="1262284" y="348976"/>
            <a:ext cx="3196942" cy="46037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zh-CN" altLang="en-US" sz="2400" spc="600" dirty="0">
                <a:solidFill>
                  <a:schemeClr val="accent1"/>
                </a:solidFill>
                <a:latin typeface="锦绣宋体" panose="02000503000000000000" charset="-122"/>
                <a:ea typeface="锦绣宋体" panose="02000503000000000000" charset="-122"/>
              </a:rPr>
              <a:t>论文</a:t>
            </a:r>
            <a:r>
              <a:rPr lang="zh-CN" altLang="en-US" sz="2400" spc="600" dirty="0">
                <a:solidFill>
                  <a:schemeClr val="accent1"/>
                </a:solidFill>
                <a:latin typeface="锦绣宋体" panose="02000503000000000000" charset="-122"/>
                <a:ea typeface="锦绣宋体" panose="02000503000000000000" charset="-122"/>
              </a:rPr>
              <a:t>汇报</a:t>
            </a:r>
            <a:endParaRPr lang="zh-CN" altLang="en-US" sz="2400" spc="600" dirty="0">
              <a:solidFill>
                <a:schemeClr val="accent1"/>
              </a:solidFill>
              <a:latin typeface="锦绣宋体" panose="02000503000000000000" charset="-122"/>
              <a:ea typeface="锦绣宋体" panose="02000503000000000000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295773" y="287420"/>
            <a:ext cx="1217706" cy="58356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en-US" altLang="zh-CN" sz="3200">
                <a:solidFill>
                  <a:schemeClr val="accent1"/>
                </a:solidFill>
                <a:latin typeface="锦绣宋体" panose="02000503000000000000" charset="-122"/>
                <a:ea typeface="锦绣宋体" panose="02000503000000000000" charset="-122"/>
              </a:rPr>
              <a:t>01</a:t>
            </a:r>
            <a:endParaRPr lang="zh-CN" altLang="en-US" sz="3200" dirty="0">
              <a:solidFill>
                <a:schemeClr val="accent1"/>
              </a:solidFill>
              <a:latin typeface="锦绣宋体" panose="02000503000000000000" charset="-122"/>
              <a:ea typeface="锦绣宋体" panose="02000503000000000000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rcRect l="1656" t="-1905" r="50035"/>
          <a:stretch>
            <a:fillRect/>
          </a:stretch>
        </p:blipFill>
        <p:spPr>
          <a:xfrm>
            <a:off x="9596120" y="1938655"/>
            <a:ext cx="2222500" cy="27178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rcRect t="2759" r="50737"/>
          <a:stretch>
            <a:fillRect/>
          </a:stretch>
        </p:blipFill>
        <p:spPr>
          <a:xfrm>
            <a:off x="9596120" y="2856230"/>
            <a:ext cx="2228850" cy="26860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rcRect l="1317" t="3908" r="50035" b="-1149"/>
          <a:stretch>
            <a:fillRect/>
          </a:stretch>
        </p:blipFill>
        <p:spPr>
          <a:xfrm>
            <a:off x="9596120" y="3770630"/>
            <a:ext cx="2228850" cy="26860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rcRect r="21293"/>
          <a:stretch>
            <a:fillRect/>
          </a:stretch>
        </p:blipFill>
        <p:spPr>
          <a:xfrm>
            <a:off x="9596120" y="4685030"/>
            <a:ext cx="2241550" cy="151447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9550" y="1176655"/>
            <a:ext cx="11609070" cy="39497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495300" y="1823085"/>
            <a:ext cx="4991100" cy="50158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/>
              <a:t>Depth of field</a:t>
            </a:r>
            <a:endParaRPr lang="zh-CN" altLang="en-US" b="1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>
                <a:solidFill>
                  <a:srgbClr val="7030A0"/>
                </a:solidFill>
              </a:rPr>
              <a:t>Camera motion</a:t>
            </a:r>
            <a:endParaRPr lang="zh-CN" altLang="en-US" b="1">
              <a:solidFill>
                <a:srgbClr val="7030A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>
                <a:solidFill>
                  <a:schemeClr val="accent4">
                    <a:lumMod val="50000"/>
                  </a:schemeClr>
                </a:solidFill>
              </a:rPr>
              <a:t>Lighting</a:t>
            </a:r>
            <a:endParaRPr lang="zh-CN" altLang="en-US" b="1">
              <a:solidFill>
                <a:schemeClr val="accent4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>
                <a:solidFill>
                  <a:schemeClr val="accent5">
                    <a:lumMod val="50000"/>
                  </a:schemeClr>
                </a:solidFill>
              </a:rPr>
              <a:t>Video</a:t>
            </a:r>
            <a:endParaRPr lang="zh-CN" altLang="en-US" b="1">
              <a:solidFill>
                <a:schemeClr val="accent5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>
                <a:solidFill>
                  <a:schemeClr val="accent6">
                    <a:lumMod val="50000"/>
                  </a:schemeClr>
                </a:solidFill>
              </a:rPr>
              <a:t>Weather</a:t>
            </a:r>
            <a:endParaRPr lang="zh-CN" altLang="en-US" b="1">
              <a:solidFill>
                <a:schemeClr val="accent6">
                  <a:lumMod val="50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1600" b="1">
                <a:sym typeface="+mn-ea"/>
              </a:rPr>
              <a:t>use the standard</a:t>
            </a:r>
            <a:r>
              <a:rPr lang="en-US" altLang="zh-CN" sz="1600" b="1">
                <a:sym typeface="+mn-ea"/>
              </a:rPr>
              <a:t> </a:t>
            </a:r>
            <a:r>
              <a:rPr lang="zh-CN" altLang="en-US" sz="1600" b="1">
                <a:sym typeface="+mn-ea"/>
              </a:rPr>
              <a:t>optical model for fog</a:t>
            </a:r>
            <a:r>
              <a:rPr lang="en-US" altLang="zh-CN" sz="1600" b="1">
                <a:sym typeface="+mn-ea"/>
              </a:rPr>
              <a:t>, the transmission depends on the distance from the camera</a:t>
            </a:r>
            <a:endParaRPr lang="en-US" altLang="zh-CN" sz="1600" b="1"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>
                <a:solidFill>
                  <a:srgbClr val="0070C0"/>
                </a:solidFill>
              </a:rPr>
              <a:t>View changes</a:t>
            </a:r>
            <a:endParaRPr lang="zh-CN" altLang="en-US" b="1">
              <a:solidFill>
                <a:srgbClr val="0070C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1600" b="1">
                <a:solidFill>
                  <a:srgbClr val="0070C0"/>
                </a:solidFill>
              </a:rPr>
              <a:t>field</a:t>
            </a:r>
            <a:r>
              <a:rPr lang="en-US" altLang="zh-CN" sz="1600" b="1">
                <a:solidFill>
                  <a:srgbClr val="0070C0"/>
                </a:solidFill>
              </a:rPr>
              <a:t> </a:t>
            </a:r>
            <a:r>
              <a:rPr lang="zh-CN" altLang="en-US" sz="1600" b="1">
                <a:solidFill>
                  <a:srgbClr val="0070C0"/>
                </a:solidFill>
              </a:rPr>
              <a:t>of view, camera roll and camera pitch, using Blender</a:t>
            </a:r>
            <a:endParaRPr lang="zh-CN" altLang="en-US" sz="1600" b="1">
              <a:solidFill>
                <a:srgbClr val="0070C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>
                <a:solidFill>
                  <a:schemeClr val="tx1">
                    <a:lumMod val="85000"/>
                    <a:lumOff val="15000"/>
                  </a:schemeClr>
                </a:solidFill>
              </a:rPr>
              <a:t>Semantics</a:t>
            </a:r>
            <a:endParaRPr lang="zh-CN" altLang="en-US" b="1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1600" b="1"/>
              <a:t>render views of</a:t>
            </a:r>
            <a:r>
              <a:rPr lang="en-US" altLang="zh-CN" sz="1600" b="1"/>
              <a:t> </a:t>
            </a:r>
            <a:r>
              <a:rPr lang="zh-CN" altLang="en-US" sz="1600" b="1"/>
              <a:t>an object with varying distances from the camera location</a:t>
            </a:r>
            <a:endParaRPr lang="zh-CN" altLang="en-US" sz="1600" b="1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>
                <a:solidFill>
                  <a:srgbClr val="C00000"/>
                </a:solidFill>
              </a:rPr>
              <a:t>Noise</a:t>
            </a:r>
            <a:endParaRPr lang="zh-CN" altLang="en-US" b="1">
              <a:solidFill>
                <a:srgbClr val="C0000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1600" b="1">
                <a:solidFill>
                  <a:srgbClr val="C00000"/>
                </a:solidFill>
              </a:rPr>
              <a:t>ISO noise</a:t>
            </a:r>
            <a:r>
              <a:rPr lang="en-US" altLang="zh-CN" sz="1600" b="1">
                <a:solidFill>
                  <a:srgbClr val="C00000"/>
                </a:solidFill>
              </a:rPr>
              <a:t> </a:t>
            </a:r>
            <a:r>
              <a:rPr lang="zh-CN" altLang="en-US" sz="1600" b="1">
                <a:solidFill>
                  <a:srgbClr val="C00000"/>
                </a:solidFill>
              </a:rPr>
              <a:t>also follows a Poisson-Gaussian distribution, with a fixed</a:t>
            </a:r>
            <a:r>
              <a:rPr lang="en-US" altLang="zh-CN" sz="1600" b="1">
                <a:solidFill>
                  <a:srgbClr val="C00000"/>
                </a:solidFill>
              </a:rPr>
              <a:t> </a:t>
            </a:r>
            <a:r>
              <a:rPr lang="zh-CN" altLang="en-US" sz="1600" b="1">
                <a:solidFill>
                  <a:srgbClr val="C00000"/>
                </a:solidFill>
              </a:rPr>
              <a:t>photon noise (modeled by a Poisson), and varying electronic noise (modeled by a Gaussian)</a:t>
            </a:r>
            <a:endParaRPr lang="zh-CN" altLang="en-US" sz="1600" b="1">
              <a:solidFill>
                <a:srgbClr val="C00000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58970" y="2023745"/>
            <a:ext cx="4229100" cy="5429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78220" y="2714625"/>
            <a:ext cx="2609850" cy="342900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463630" y="925075"/>
            <a:ext cx="11230530" cy="0"/>
            <a:chOff x="585550" y="727790"/>
            <a:chExt cx="11230530" cy="0"/>
          </a:xfrm>
        </p:grpSpPr>
        <p:cxnSp>
          <p:nvCxnSpPr>
            <p:cNvPr id="12" name="直接连接符 11"/>
            <p:cNvCxnSpPr/>
            <p:nvPr/>
          </p:nvCxnSpPr>
          <p:spPr>
            <a:xfrm>
              <a:off x="585550" y="727790"/>
              <a:ext cx="798654" cy="0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/>
          </p:nvCxnSpPr>
          <p:spPr>
            <a:xfrm>
              <a:off x="1384204" y="727790"/>
              <a:ext cx="10431876" cy="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文本框 13"/>
          <p:cNvSpPr txBox="1"/>
          <p:nvPr/>
        </p:nvSpPr>
        <p:spPr>
          <a:xfrm>
            <a:off x="1262284" y="348976"/>
            <a:ext cx="3196942" cy="46037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zh-CN" altLang="en-US" sz="2400" spc="600" dirty="0">
                <a:solidFill>
                  <a:schemeClr val="accent1"/>
                </a:solidFill>
                <a:latin typeface="锦绣宋体" panose="02000503000000000000" charset="-122"/>
                <a:ea typeface="锦绣宋体" panose="02000503000000000000" charset="-122"/>
              </a:rPr>
              <a:t>论文</a:t>
            </a:r>
            <a:r>
              <a:rPr lang="zh-CN" altLang="en-US" sz="2400" spc="600" dirty="0">
                <a:solidFill>
                  <a:schemeClr val="accent1"/>
                </a:solidFill>
                <a:latin typeface="锦绣宋体" panose="02000503000000000000" charset="-122"/>
                <a:ea typeface="锦绣宋体" panose="02000503000000000000" charset="-122"/>
              </a:rPr>
              <a:t>汇报</a:t>
            </a:r>
            <a:endParaRPr lang="zh-CN" altLang="en-US" sz="2400" spc="600" dirty="0">
              <a:solidFill>
                <a:schemeClr val="accent1"/>
              </a:solidFill>
              <a:latin typeface="锦绣宋体" panose="02000503000000000000" charset="-122"/>
              <a:ea typeface="锦绣宋体" panose="02000503000000000000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295773" y="287420"/>
            <a:ext cx="1217706" cy="58356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en-US" altLang="zh-CN" sz="3200">
                <a:solidFill>
                  <a:schemeClr val="accent1"/>
                </a:solidFill>
                <a:latin typeface="锦绣宋体" panose="02000503000000000000" charset="-122"/>
                <a:ea typeface="锦绣宋体" panose="02000503000000000000" charset="-122"/>
              </a:rPr>
              <a:t>01</a:t>
            </a:r>
            <a:endParaRPr lang="zh-CN" altLang="en-US" sz="3200" dirty="0">
              <a:solidFill>
                <a:schemeClr val="accent1"/>
              </a:solidFill>
              <a:latin typeface="锦绣宋体" panose="02000503000000000000" charset="-122"/>
              <a:ea typeface="锦绣宋体" panose="02000503000000000000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5910" y="1719580"/>
            <a:ext cx="3448050" cy="341947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7820" y="2073275"/>
            <a:ext cx="7614285" cy="271208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463630" y="925075"/>
            <a:ext cx="11230530" cy="0"/>
            <a:chOff x="585550" y="727790"/>
            <a:chExt cx="11230530" cy="0"/>
          </a:xfrm>
        </p:grpSpPr>
        <p:cxnSp>
          <p:nvCxnSpPr>
            <p:cNvPr id="12" name="直接连接符 11"/>
            <p:cNvCxnSpPr/>
            <p:nvPr/>
          </p:nvCxnSpPr>
          <p:spPr>
            <a:xfrm>
              <a:off x="585550" y="727790"/>
              <a:ext cx="798654" cy="0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/>
          </p:nvCxnSpPr>
          <p:spPr>
            <a:xfrm>
              <a:off x="1384204" y="727790"/>
              <a:ext cx="10431876" cy="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文本框 13"/>
          <p:cNvSpPr txBox="1"/>
          <p:nvPr/>
        </p:nvSpPr>
        <p:spPr>
          <a:xfrm>
            <a:off x="1262284" y="348976"/>
            <a:ext cx="3196942" cy="46037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zh-CN" altLang="en-US" sz="2400" spc="600" dirty="0">
                <a:solidFill>
                  <a:schemeClr val="accent1"/>
                </a:solidFill>
                <a:latin typeface="锦绣宋体" panose="02000503000000000000" charset="-122"/>
                <a:ea typeface="锦绣宋体" panose="02000503000000000000" charset="-122"/>
              </a:rPr>
              <a:t>论文</a:t>
            </a:r>
            <a:r>
              <a:rPr lang="zh-CN" altLang="en-US" sz="2400" spc="600" dirty="0">
                <a:solidFill>
                  <a:schemeClr val="accent1"/>
                </a:solidFill>
                <a:latin typeface="锦绣宋体" panose="02000503000000000000" charset="-122"/>
                <a:ea typeface="锦绣宋体" panose="02000503000000000000" charset="-122"/>
              </a:rPr>
              <a:t>汇报</a:t>
            </a:r>
            <a:endParaRPr lang="zh-CN" altLang="en-US" sz="2400" spc="600" dirty="0">
              <a:solidFill>
                <a:schemeClr val="accent1"/>
              </a:solidFill>
              <a:latin typeface="锦绣宋体" panose="02000503000000000000" charset="-122"/>
              <a:ea typeface="锦绣宋体" panose="02000503000000000000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295773" y="287420"/>
            <a:ext cx="1217706" cy="58356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en-US" altLang="zh-CN" sz="3200">
                <a:solidFill>
                  <a:schemeClr val="accent1"/>
                </a:solidFill>
                <a:latin typeface="锦绣宋体" panose="02000503000000000000" charset="-122"/>
                <a:ea typeface="锦绣宋体" panose="02000503000000000000" charset="-122"/>
              </a:rPr>
              <a:t>01</a:t>
            </a:r>
            <a:endParaRPr lang="zh-CN" altLang="en-US" sz="3200" dirty="0">
              <a:solidFill>
                <a:schemeClr val="accent1"/>
              </a:solidFill>
              <a:latin typeface="锦绣宋体" panose="02000503000000000000" charset="-122"/>
              <a:ea typeface="锦绣宋体" panose="02000503000000000000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7980" y="1200785"/>
            <a:ext cx="8534400" cy="390525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2550" y="3689350"/>
            <a:ext cx="5443855" cy="286893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UNIT_FLASH_PICTURE_TYPE" val="1"/>
</p:tagLst>
</file>

<file path=ppt/tags/tag10.xml><?xml version="1.0" encoding="utf-8"?>
<p:tagLst xmlns:p="http://schemas.openxmlformats.org/presentationml/2006/main">
  <p:tag name="KSO_WM_UNIT_FLASH_PICTURE_TYPE" val="1"/>
</p:tagLst>
</file>

<file path=ppt/tags/tag11.xml><?xml version="1.0" encoding="utf-8"?>
<p:tagLst xmlns:p="http://schemas.openxmlformats.org/presentationml/2006/main">
  <p:tag name="KSO_WM_UNIT_FLASH_PICTURE_TYPE" val="1"/>
</p:tagLst>
</file>

<file path=ppt/tags/tag12.xml><?xml version="1.0" encoding="utf-8"?>
<p:tagLst xmlns:p="http://schemas.openxmlformats.org/presentationml/2006/main">
  <p:tag name="KSO_WM_UNIT_FLASH_PICTURE_TYPE" val="1"/>
</p:tagLst>
</file>

<file path=ppt/tags/tag13.xml><?xml version="1.0" encoding="utf-8"?>
<p:tagLst xmlns:p="http://schemas.openxmlformats.org/presentationml/2006/main">
  <p:tag name="COMMONDATA" val="eyJjb3VudCI6MTA4LCJoZGlkIjoiYTc2ZGZiNzZiNDVlOGViOWVmM2JhOTY0NGJkNjUyYzgiLCJ1c2VyQ291bnQiOjEwOH0="/>
</p:tagLst>
</file>

<file path=ppt/tags/tag2.xml><?xml version="1.0" encoding="utf-8"?>
<p:tagLst xmlns:p="http://schemas.openxmlformats.org/presentationml/2006/main">
  <p:tag name="KSO_WM_UNIT_FLASH_PICTURE_TYPE" val="1"/>
</p:tagLst>
</file>

<file path=ppt/tags/tag3.xml><?xml version="1.0" encoding="utf-8"?>
<p:tagLst xmlns:p="http://schemas.openxmlformats.org/presentationml/2006/main">
  <p:tag name="KSO_WM_UNIT_FLASH_PICTURE_TYPE" val="1"/>
</p:tagLst>
</file>

<file path=ppt/tags/tag4.xml><?xml version="1.0" encoding="utf-8"?>
<p:tagLst xmlns:p="http://schemas.openxmlformats.org/presentationml/2006/main">
  <p:tag name="KSO_WM_UNIT_FLASH_PICTURE_TYPE" val="1"/>
</p:tagLst>
</file>

<file path=ppt/tags/tag5.xml><?xml version="1.0" encoding="utf-8"?>
<p:tagLst xmlns:p="http://schemas.openxmlformats.org/presentationml/2006/main">
  <p:tag name="KSO_WM_UNIT_FLASH_PICTURE_TYPE" val="1"/>
</p:tagLst>
</file>

<file path=ppt/tags/tag6.xml><?xml version="1.0" encoding="utf-8"?>
<p:tagLst xmlns:p="http://schemas.openxmlformats.org/presentationml/2006/main">
  <p:tag name="KSO_WM_UNIT_FLASH_PICTURE_TYPE" val="1"/>
</p:tagLst>
</file>

<file path=ppt/tags/tag7.xml><?xml version="1.0" encoding="utf-8"?>
<p:tagLst xmlns:p="http://schemas.openxmlformats.org/presentationml/2006/main">
  <p:tag name="KSO_WM_UNIT_FLASH_PICTURE_TYPE" val="1"/>
</p:tagLst>
</file>

<file path=ppt/tags/tag8.xml><?xml version="1.0" encoding="utf-8"?>
<p:tagLst xmlns:p="http://schemas.openxmlformats.org/presentationml/2006/main">
  <p:tag name="KSO_WM_UNIT_FLASH_PICTURE_TYPE" val="1"/>
</p:tagLst>
</file>

<file path=ppt/tags/tag9.xml><?xml version="1.0" encoding="utf-8"?>
<p:tagLst xmlns:p="http://schemas.openxmlformats.org/presentationml/2006/main">
  <p:tag name="KSO_WM_UNIT_FLASH_PICTURE_TYPE" val="1"/>
</p:tagLst>
</file>

<file path=ppt/theme/theme1.xml><?xml version="1.0" encoding="utf-8"?>
<a:theme xmlns:a="http://schemas.openxmlformats.org/drawingml/2006/main" name="Office 主题​​">
  <a:themeElements>
    <a:clrScheme name="自定义 93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F3F3F"/>
      </a:accent1>
      <a:accent2>
        <a:srgbClr val="7F7F7F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2979</Words>
  <Application>WPS 演示</Application>
  <PresentationFormat>宽屏</PresentationFormat>
  <Paragraphs>171</Paragraphs>
  <Slides>17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30" baseType="lpstr">
      <vt:lpstr>Arial</vt:lpstr>
      <vt:lpstr>宋体</vt:lpstr>
      <vt:lpstr>Wingdings</vt:lpstr>
      <vt:lpstr>锦绣宋体</vt:lpstr>
      <vt:lpstr>Calibri Light</vt:lpstr>
      <vt:lpstr>逐浪金农书法体</vt:lpstr>
      <vt:lpstr>Calibri</vt:lpstr>
      <vt:lpstr>微软雅黑</vt:lpstr>
      <vt:lpstr>Arial Unicode MS</vt:lpstr>
      <vt:lpstr>等线 Light</vt:lpstr>
      <vt:lpstr>等线</vt:lpstr>
      <vt:lpstr>微软雅黑 Light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稻壳儿演示武汉组</dc:creator>
  <cp:lastModifiedBy>孟鹤堂迷妹</cp:lastModifiedBy>
  <cp:revision>146</cp:revision>
  <dcterms:created xsi:type="dcterms:W3CDTF">2019-05-10T01:11:00Z</dcterms:created>
  <dcterms:modified xsi:type="dcterms:W3CDTF">2022-10-13T07:02:02Z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2052-11.1.0.12358</vt:lpwstr>
  </property>
  <property fmtid="{D5CDD505-2E9C-101B-9397-08002B2CF9AE}" pid="3" name="KSOTemplateUUID">
    <vt:lpwstr>v1.0_mb_uvELadj4PkJYBVpkg4t5vg==</vt:lpwstr>
  </property>
  <property fmtid="{D5CDD505-2E9C-101B-9397-08002B2CF9AE}" pid="4" name="ICV">
    <vt:lpwstr>ABDCCA883B734894B575B050899121F6</vt:lpwstr>
  </property>
</Properties>
</file>